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Syne Extra Bold"/>
      <p:regular r:id="rId16"/>
    </p:embeddedFont>
    <p:embeddedFont>
      <p:font typeface="Syne"/>
      <p:regular r:id="rId17"/>
    </p:embeddedFont>
    <p:embeddedFont>
      <p:font typeface="Syne"/>
      <p:regular r:id="rId18"/>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1009-1.png>
</file>

<file path=ppt/media/image-1009-2.png>
</file>

<file path=ppt/media/image-1010-1.png>
</file>

<file path=ppt/media/image-1010-2.png>
</file>

<file path=ppt/media/image-3-1.png>
</file>

<file path=ppt/media/image-4-1.png>
</file>

<file path=ppt/media/image-4-2.png>
</file>

<file path=ppt/media/image-4-3.png>
</file>

<file path=ppt/media/image-6-1.png>
</file>

<file path=ppt/media/image-6-2.png>
</file>

<file path=ppt/media/image-6-3.png>
</file>

<file path=ppt/media/image-6-4.png>
</file>

<file path=ppt/media/image-7-1.png>
</file>

<file path=ppt/media/image-8-1.png>
</file>

<file path=ppt/media/image-8-2.png>
</file>

<file path=ppt/media/image-8-3.png>
</file>

<file path=ppt/media/image-8-4.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10-1.png"/><Relationship Id="rId2" Type="http://schemas.openxmlformats.org/officeDocument/2006/relationships/image" Target="../media/image-1010-2.png"/><Relationship Id="rId4"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9-1.png"/><Relationship Id="rId2" Type="http://schemas.openxmlformats.org/officeDocument/2006/relationships/image" Target="../media/image-1009-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52025">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slideLayout" Target="../slideLayouts/slideLayout9.xml"/><Relationship Id="rId6"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293852"/>
            <a:ext cx="7556421" cy="2835116"/>
          </a:xfrm>
          <a:prstGeom prst="rect">
            <a:avLst/>
          </a:prstGeom>
          <a:noFill/>
          <a:ln/>
        </p:spPr>
        <p:txBody>
          <a:bodyPr wrap="square" lIns="0" tIns="0" rIns="0" bIns="0" rtlCol="0" anchor="t"/>
          <a:lstStyle/>
          <a:p>
            <a:pPr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Mastering Backend Development: A Deep Dive</a:t>
            </a:r>
            <a:endParaRPr lang="en-US" sz="4450" dirty="0"/>
          </a:p>
        </p:txBody>
      </p:sp>
      <p:sp>
        <p:nvSpPr>
          <p:cNvPr id="4" name="Text 1"/>
          <p:cNvSpPr/>
          <p:nvPr/>
        </p:nvSpPr>
        <p:spPr>
          <a:xfrm>
            <a:off x="793790" y="4469130"/>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D7E5D8"/>
                </a:solidFill>
                <a:latin typeface="Syne" pitchFamily="34" charset="0"/>
                <a:ea typeface="Syne" pitchFamily="34" charset="-122"/>
                <a:cs typeface="Syne" pitchFamily="34" charset="-120"/>
              </a:rPr>
              <a:t>Welcome! This presentation will guide you through the essential building blocks of backend development, encompassing REST APIs, testing frameworks, and the powerful GraphQL language. We'll explore concepts, best practices, and practical examples to enhance your understanding of this critical area of software development.</a:t>
            </a:r>
            <a:endParaRPr lang="en-US" sz="1750" dirty="0"/>
          </a:p>
        </p:txBody>
      </p:sp>
      <p:sp>
        <p:nvSpPr>
          <p:cNvPr id="5" name="Shape 2"/>
          <p:cNvSpPr/>
          <p:nvPr/>
        </p:nvSpPr>
        <p:spPr>
          <a:xfrm>
            <a:off x="793790" y="6555700"/>
            <a:ext cx="362903" cy="362903"/>
          </a:xfrm>
          <a:prstGeom prst="roundRect">
            <a:avLst>
              <a:gd name="adj" fmla="val 25194296"/>
            </a:avLst>
          </a:prstGeom>
          <a:solidFill>
            <a:srgbClr val="A4E8EC"/>
          </a:solidFill>
          <a:ln w="7620">
            <a:solidFill>
              <a:srgbClr val="FFFFFF"/>
            </a:solidFill>
            <a:prstDash val="solid"/>
          </a:ln>
        </p:spPr>
      </p:sp>
      <p:sp>
        <p:nvSpPr>
          <p:cNvPr id="6" name="Text 3"/>
          <p:cNvSpPr/>
          <p:nvPr/>
        </p:nvSpPr>
        <p:spPr>
          <a:xfrm>
            <a:off x="899636" y="6688336"/>
            <a:ext cx="151209" cy="97512"/>
          </a:xfrm>
          <a:prstGeom prst="rect">
            <a:avLst/>
          </a:prstGeom>
          <a:noFill/>
          <a:ln/>
        </p:spPr>
        <p:txBody>
          <a:bodyPr wrap="none" lIns="0" tIns="0" rIns="0" bIns="0" rtlCol="0" anchor="t"/>
          <a:lstStyle/>
          <a:p>
            <a:pPr algn="ctr" indent="0" marL="0">
              <a:lnSpc>
                <a:spcPts val="750"/>
              </a:lnSpc>
              <a:buNone/>
            </a:pPr>
            <a:r>
              <a:rPr lang="en-US" sz="750" dirty="0">
                <a:solidFill>
                  <a:srgbClr val="3C3838"/>
                </a:solidFill>
                <a:latin typeface="Syne Medium" pitchFamily="34" charset="0"/>
                <a:ea typeface="Syne Medium" pitchFamily="34" charset="-122"/>
                <a:cs typeface="Syne Medium" pitchFamily="34" charset="-120"/>
              </a:rPr>
              <a:t>NH</a:t>
            </a:r>
            <a:endParaRPr lang="en-US" sz="750" dirty="0"/>
          </a:p>
        </p:txBody>
      </p:sp>
      <p:sp>
        <p:nvSpPr>
          <p:cNvPr id="7" name="Text 4"/>
          <p:cNvSpPr/>
          <p:nvPr/>
        </p:nvSpPr>
        <p:spPr>
          <a:xfrm>
            <a:off x="1270040" y="6538793"/>
            <a:ext cx="2703433" cy="396835"/>
          </a:xfrm>
          <a:prstGeom prst="rect">
            <a:avLst/>
          </a:prstGeom>
          <a:noFill/>
          <a:ln/>
        </p:spPr>
        <p:txBody>
          <a:bodyPr wrap="none" lIns="0" tIns="0" rIns="0" bIns="0" rtlCol="0" anchor="t"/>
          <a:lstStyle/>
          <a:p>
            <a:pPr algn="l" indent="0" marL="0">
              <a:lnSpc>
                <a:spcPts val="3100"/>
              </a:lnSpc>
              <a:buNone/>
            </a:pPr>
            <a:r>
              <a:rPr lang="en-US" sz="2200" b="1" dirty="0">
                <a:solidFill>
                  <a:srgbClr val="D7E5D8"/>
                </a:solidFill>
                <a:latin typeface="Syne Bold" pitchFamily="34" charset="0"/>
                <a:ea typeface="Syne Bold" pitchFamily="34" charset="-122"/>
                <a:cs typeface="Syne Bold" pitchFamily="34" charset="-120"/>
              </a:rPr>
              <a:t>by Nabeel Haider</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822609"/>
            <a:ext cx="13042821" cy="1417558"/>
          </a:xfrm>
          <a:prstGeom prst="rect">
            <a:avLst/>
          </a:prstGeom>
          <a:noFill/>
          <a:ln/>
        </p:spPr>
        <p:txBody>
          <a:bodyPr wrap="square" lIns="0" tIns="0" rIns="0" bIns="0" rtlCol="0" anchor="t"/>
          <a:lstStyle/>
          <a:p>
            <a:pPr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Introduction to Backend Development</a:t>
            </a:r>
            <a:endParaRPr lang="en-US" sz="4450" dirty="0"/>
          </a:p>
        </p:txBody>
      </p:sp>
      <p:sp>
        <p:nvSpPr>
          <p:cNvPr id="3" name="Text 1"/>
          <p:cNvSpPr/>
          <p:nvPr/>
        </p:nvSpPr>
        <p:spPr>
          <a:xfrm>
            <a:off x="793790" y="3807143"/>
            <a:ext cx="4094798" cy="354330"/>
          </a:xfrm>
          <a:prstGeom prst="rect">
            <a:avLst/>
          </a:prstGeom>
          <a:noFill/>
          <a:ln/>
        </p:spPr>
        <p:txBody>
          <a:bodyPr wrap="none" lIns="0" tIns="0" rIns="0" bIns="0" rtlCol="0" anchor="t"/>
          <a:lstStyle/>
          <a:p>
            <a:pPr indent="0" marL="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What is Backend?</a:t>
            </a:r>
            <a:endParaRPr lang="en-US" sz="2200" dirty="0"/>
          </a:p>
        </p:txBody>
      </p:sp>
      <p:sp>
        <p:nvSpPr>
          <p:cNvPr id="4" name="Text 2"/>
          <p:cNvSpPr/>
          <p:nvPr/>
        </p:nvSpPr>
        <p:spPr>
          <a:xfrm>
            <a:off x="793790" y="4388287"/>
            <a:ext cx="6244709" cy="1814513"/>
          </a:xfrm>
          <a:prstGeom prst="rect">
            <a:avLst/>
          </a:prstGeom>
          <a:noFill/>
          <a:ln/>
        </p:spPr>
        <p:txBody>
          <a:bodyPr wrap="square" lIns="0" tIns="0" rIns="0" bIns="0" rtlCol="0" anchor="t"/>
          <a:lstStyle/>
          <a:p>
            <a:pPr indent="0" marL="0">
              <a:lnSpc>
                <a:spcPts val="2850"/>
              </a:lnSpc>
              <a:buNone/>
            </a:pPr>
            <a:r>
              <a:rPr lang="en-US" sz="1750" dirty="0">
                <a:solidFill>
                  <a:srgbClr val="D7E5D8"/>
                </a:solidFill>
                <a:latin typeface="Syne" pitchFamily="34" charset="0"/>
                <a:ea typeface="Syne" pitchFamily="34" charset="-122"/>
                <a:cs typeface="Syne" pitchFamily="34" charset="-120"/>
              </a:rPr>
              <a:t>The backend is the hidden foundation of a website or application. It handles data storage, logic, and processing, ensuring seamless functionality on the front end. Think of it as the brain and heart of your digital creation, working tirelessly behind the scenes.</a:t>
            </a:r>
            <a:endParaRPr lang="en-US" sz="1750" dirty="0"/>
          </a:p>
        </p:txBody>
      </p:sp>
      <p:sp>
        <p:nvSpPr>
          <p:cNvPr id="5" name="Text 3"/>
          <p:cNvSpPr/>
          <p:nvPr/>
        </p:nvSpPr>
        <p:spPr>
          <a:xfrm>
            <a:off x="7599521" y="3807143"/>
            <a:ext cx="4438769" cy="354330"/>
          </a:xfrm>
          <a:prstGeom prst="rect">
            <a:avLst/>
          </a:prstGeom>
          <a:noFill/>
          <a:ln/>
        </p:spPr>
        <p:txBody>
          <a:bodyPr wrap="none" lIns="0" tIns="0" rIns="0" bIns="0" rtlCol="0" anchor="t"/>
          <a:lstStyle/>
          <a:p>
            <a:pPr indent="0" marL="0">
              <a:lnSpc>
                <a:spcPts val="2750"/>
              </a:lnSpc>
              <a:buNone/>
            </a:pPr>
            <a:r>
              <a:rPr lang="en-US" sz="2200" b="1" dirty="0">
                <a:solidFill>
                  <a:srgbClr val="F0F4F1"/>
                </a:solidFill>
                <a:latin typeface="Syne Extra Bold" pitchFamily="34" charset="0"/>
                <a:ea typeface="Syne Extra Bold" pitchFamily="34" charset="-122"/>
                <a:cs typeface="Syne Extra Bold" pitchFamily="34" charset="-120"/>
              </a:rPr>
              <a:t>Key Responsibilities</a:t>
            </a:r>
            <a:endParaRPr lang="en-US" sz="2200" dirty="0"/>
          </a:p>
        </p:txBody>
      </p:sp>
      <p:sp>
        <p:nvSpPr>
          <p:cNvPr id="6" name="Text 4"/>
          <p:cNvSpPr/>
          <p:nvPr/>
        </p:nvSpPr>
        <p:spPr>
          <a:xfrm>
            <a:off x="7599521" y="4388287"/>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D7E5D8"/>
                </a:solidFill>
                <a:latin typeface="Syne" pitchFamily="34" charset="0"/>
                <a:ea typeface="Syne" pitchFamily="34" charset="-122"/>
                <a:cs typeface="Syne" pitchFamily="34" charset="-120"/>
              </a:rPr>
              <a:t>The backend is responsible for tasks like user authentication, data management, and processing complex operations. It also interacts with databases, handles API requests, and ensures secure communication between the frontend and the server.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08038" y="566976"/>
            <a:ext cx="7700724" cy="1288733"/>
          </a:xfrm>
          <a:prstGeom prst="rect">
            <a:avLst/>
          </a:prstGeom>
          <a:noFill/>
          <a:ln/>
        </p:spPr>
        <p:txBody>
          <a:bodyPr wrap="square" lIns="0" tIns="0" rIns="0" bIns="0" rtlCol="0" anchor="t"/>
          <a:lstStyle/>
          <a:p>
            <a:pPr indent="0" marL="0">
              <a:lnSpc>
                <a:spcPts val="5050"/>
              </a:lnSpc>
              <a:buNone/>
            </a:pPr>
            <a:r>
              <a:rPr lang="en-US" sz="4050" b="1" dirty="0">
                <a:solidFill>
                  <a:srgbClr val="F0F4F1"/>
                </a:solidFill>
                <a:latin typeface="Syne Extra Bold" pitchFamily="34" charset="0"/>
                <a:ea typeface="Syne Extra Bold" pitchFamily="34" charset="-122"/>
                <a:cs typeface="Syne Extra Bold" pitchFamily="34" charset="-120"/>
              </a:rPr>
              <a:t>Understanding REST APIs</a:t>
            </a:r>
            <a:endParaRPr lang="en-US" sz="4050" dirty="0"/>
          </a:p>
        </p:txBody>
      </p:sp>
      <p:sp>
        <p:nvSpPr>
          <p:cNvPr id="4" name="Shape 1"/>
          <p:cNvSpPr/>
          <p:nvPr/>
        </p:nvSpPr>
        <p:spPr>
          <a:xfrm>
            <a:off x="6208038" y="2396847"/>
            <a:ext cx="463868" cy="463868"/>
          </a:xfrm>
          <a:prstGeom prst="roundRect">
            <a:avLst>
              <a:gd name="adj" fmla="val 18671"/>
            </a:avLst>
          </a:prstGeom>
          <a:solidFill>
            <a:srgbClr val="547808"/>
          </a:solidFill>
          <a:ln w="7620">
            <a:solidFill>
              <a:srgbClr val="6D9121"/>
            </a:solidFill>
            <a:prstDash val="solid"/>
          </a:ln>
        </p:spPr>
      </p:sp>
      <p:sp>
        <p:nvSpPr>
          <p:cNvPr id="5" name="Text 2"/>
          <p:cNvSpPr/>
          <p:nvPr/>
        </p:nvSpPr>
        <p:spPr>
          <a:xfrm>
            <a:off x="6358176" y="2474119"/>
            <a:ext cx="163592" cy="309324"/>
          </a:xfrm>
          <a:prstGeom prst="rect">
            <a:avLst/>
          </a:prstGeom>
          <a:noFill/>
          <a:ln/>
        </p:spPr>
        <p:txBody>
          <a:bodyPr wrap="none" lIns="0" tIns="0" rIns="0" bIns="0" rtlCol="0" anchor="t"/>
          <a:lstStyle/>
          <a:p>
            <a:pPr algn="ctr" indent="0" marL="0">
              <a:lnSpc>
                <a:spcPts val="2400"/>
              </a:lnSpc>
              <a:buNone/>
            </a:pPr>
            <a:r>
              <a:rPr lang="en-US" sz="2400" b="1" dirty="0">
                <a:solidFill>
                  <a:srgbClr val="FFFFFF"/>
                </a:solidFill>
                <a:latin typeface="Syne Extra Bold" pitchFamily="34" charset="0"/>
                <a:ea typeface="Syne Extra Bold" pitchFamily="34" charset="-122"/>
                <a:cs typeface="Syne Extra Bold" pitchFamily="34" charset="-120"/>
              </a:rPr>
              <a:t>1</a:t>
            </a:r>
            <a:endParaRPr lang="en-US" sz="2400" dirty="0"/>
          </a:p>
        </p:txBody>
      </p:sp>
      <p:sp>
        <p:nvSpPr>
          <p:cNvPr id="6" name="Text 3"/>
          <p:cNvSpPr/>
          <p:nvPr/>
        </p:nvSpPr>
        <p:spPr>
          <a:xfrm>
            <a:off x="6878003" y="2396847"/>
            <a:ext cx="3077408" cy="1288733"/>
          </a:xfrm>
          <a:prstGeom prst="rect">
            <a:avLst/>
          </a:prstGeom>
          <a:noFill/>
          <a:ln/>
        </p:spPr>
        <p:txBody>
          <a:bodyPr wrap="square" lIns="0" tIns="0" rIns="0" bIns="0" rtlCol="0" anchor="t"/>
          <a:lstStyle/>
          <a:p>
            <a:pPr indent="0" marL="0">
              <a:lnSpc>
                <a:spcPts val="2500"/>
              </a:lnSpc>
              <a:buNone/>
            </a:pPr>
            <a:r>
              <a:rPr lang="en-US" sz="2000" b="1" dirty="0">
                <a:solidFill>
                  <a:srgbClr val="D7E5D8"/>
                </a:solidFill>
                <a:latin typeface="Syne Extra Bold" pitchFamily="34" charset="0"/>
                <a:ea typeface="Syne Extra Bold" pitchFamily="34" charset="-122"/>
                <a:cs typeface="Syne Extra Bold" pitchFamily="34" charset="-120"/>
              </a:rPr>
              <a:t>Representational State Transfer (REST)</a:t>
            </a:r>
            <a:endParaRPr lang="en-US" sz="2000" dirty="0"/>
          </a:p>
        </p:txBody>
      </p:sp>
      <p:sp>
        <p:nvSpPr>
          <p:cNvPr id="7" name="Text 4"/>
          <p:cNvSpPr/>
          <p:nvPr/>
        </p:nvSpPr>
        <p:spPr>
          <a:xfrm>
            <a:off x="6878003" y="3809286"/>
            <a:ext cx="3077408" cy="1979533"/>
          </a:xfrm>
          <a:prstGeom prst="rect">
            <a:avLst/>
          </a:prstGeom>
          <a:noFill/>
          <a:ln/>
        </p:spPr>
        <p:txBody>
          <a:bodyPr wrap="square" lIns="0" tIns="0" rIns="0" bIns="0" rtlCol="0" anchor="t"/>
          <a:lstStyle/>
          <a:p>
            <a:pPr indent="0" marL="0">
              <a:lnSpc>
                <a:spcPts val="2550"/>
              </a:lnSpc>
              <a:buNone/>
            </a:pPr>
            <a:r>
              <a:rPr lang="en-US" sz="1600" dirty="0">
                <a:solidFill>
                  <a:srgbClr val="D7E5D8"/>
                </a:solidFill>
                <a:latin typeface="Syne" pitchFamily="34" charset="0"/>
                <a:ea typeface="Syne" pitchFamily="34" charset="-122"/>
                <a:cs typeface="Syne" pitchFamily="34" charset="-120"/>
              </a:rPr>
              <a:t>REST is an architectural style for building APIs. It uses a set of principles that define how clients and servers communicate, enabling data exchange across different platforms.</a:t>
            </a:r>
            <a:endParaRPr lang="en-US" sz="1600" dirty="0"/>
          </a:p>
        </p:txBody>
      </p:sp>
      <p:sp>
        <p:nvSpPr>
          <p:cNvPr id="8" name="Shape 5"/>
          <p:cNvSpPr/>
          <p:nvPr/>
        </p:nvSpPr>
        <p:spPr>
          <a:xfrm>
            <a:off x="10161508" y="2396847"/>
            <a:ext cx="463868" cy="463868"/>
          </a:xfrm>
          <a:prstGeom prst="roundRect">
            <a:avLst>
              <a:gd name="adj" fmla="val 18671"/>
            </a:avLst>
          </a:prstGeom>
          <a:solidFill>
            <a:srgbClr val="547808"/>
          </a:solidFill>
          <a:ln w="7620">
            <a:solidFill>
              <a:srgbClr val="6D9121"/>
            </a:solidFill>
            <a:prstDash val="solid"/>
          </a:ln>
        </p:spPr>
      </p:sp>
      <p:sp>
        <p:nvSpPr>
          <p:cNvPr id="9" name="Text 6"/>
          <p:cNvSpPr/>
          <p:nvPr/>
        </p:nvSpPr>
        <p:spPr>
          <a:xfrm>
            <a:off x="10238303" y="2474119"/>
            <a:ext cx="310158" cy="309324"/>
          </a:xfrm>
          <a:prstGeom prst="rect">
            <a:avLst/>
          </a:prstGeom>
          <a:noFill/>
          <a:ln/>
        </p:spPr>
        <p:txBody>
          <a:bodyPr wrap="none" lIns="0" tIns="0" rIns="0" bIns="0" rtlCol="0" anchor="t"/>
          <a:lstStyle/>
          <a:p>
            <a:pPr algn="ctr" indent="0" marL="0">
              <a:lnSpc>
                <a:spcPts val="2400"/>
              </a:lnSpc>
              <a:buNone/>
            </a:pPr>
            <a:r>
              <a:rPr lang="en-US" sz="2400" b="1" dirty="0">
                <a:solidFill>
                  <a:srgbClr val="FFFFFF"/>
                </a:solidFill>
                <a:latin typeface="Syne Extra Bold" pitchFamily="34" charset="0"/>
                <a:ea typeface="Syne Extra Bold" pitchFamily="34" charset="-122"/>
                <a:cs typeface="Syne Extra Bold" pitchFamily="34" charset="-120"/>
              </a:rPr>
              <a:t>2</a:t>
            </a:r>
            <a:endParaRPr lang="en-US" sz="2400" dirty="0"/>
          </a:p>
        </p:txBody>
      </p:sp>
      <p:sp>
        <p:nvSpPr>
          <p:cNvPr id="10" name="Text 7"/>
          <p:cNvSpPr/>
          <p:nvPr/>
        </p:nvSpPr>
        <p:spPr>
          <a:xfrm>
            <a:off x="10831473" y="2396847"/>
            <a:ext cx="3077408" cy="644366"/>
          </a:xfrm>
          <a:prstGeom prst="rect">
            <a:avLst/>
          </a:prstGeom>
          <a:noFill/>
          <a:ln/>
        </p:spPr>
        <p:txBody>
          <a:bodyPr wrap="square" lIns="0" tIns="0" rIns="0" bIns="0" rtlCol="0" anchor="t"/>
          <a:lstStyle/>
          <a:p>
            <a:pPr indent="0" marL="0">
              <a:lnSpc>
                <a:spcPts val="2500"/>
              </a:lnSpc>
              <a:buNone/>
            </a:pPr>
            <a:r>
              <a:rPr lang="en-US" sz="2000" b="1" dirty="0">
                <a:solidFill>
                  <a:srgbClr val="D7E5D8"/>
                </a:solidFill>
                <a:latin typeface="Syne Extra Bold" pitchFamily="34" charset="0"/>
                <a:ea typeface="Syne Extra Bold" pitchFamily="34" charset="-122"/>
                <a:cs typeface="Syne Extra Bold" pitchFamily="34" charset="-120"/>
              </a:rPr>
              <a:t>Core Concepts</a:t>
            </a:r>
            <a:endParaRPr lang="en-US" sz="2000" dirty="0"/>
          </a:p>
        </p:txBody>
      </p:sp>
      <p:sp>
        <p:nvSpPr>
          <p:cNvPr id="11" name="Text 8"/>
          <p:cNvSpPr/>
          <p:nvPr/>
        </p:nvSpPr>
        <p:spPr>
          <a:xfrm>
            <a:off x="10831473" y="3164919"/>
            <a:ext cx="3077408" cy="2309455"/>
          </a:xfrm>
          <a:prstGeom prst="rect">
            <a:avLst/>
          </a:prstGeom>
          <a:noFill/>
          <a:ln/>
        </p:spPr>
        <p:txBody>
          <a:bodyPr wrap="square" lIns="0" tIns="0" rIns="0" bIns="0" rtlCol="0" anchor="t"/>
          <a:lstStyle/>
          <a:p>
            <a:pPr indent="0" marL="0">
              <a:lnSpc>
                <a:spcPts val="2550"/>
              </a:lnSpc>
              <a:buNone/>
            </a:pPr>
            <a:r>
              <a:rPr lang="en-US" sz="1600" dirty="0">
                <a:solidFill>
                  <a:srgbClr val="D7E5D8"/>
                </a:solidFill>
                <a:latin typeface="Syne" pitchFamily="34" charset="0"/>
                <a:ea typeface="Syne" pitchFamily="34" charset="-122"/>
                <a:cs typeface="Syne" pitchFamily="34" charset="-120"/>
              </a:rPr>
              <a:t>REST APIs rely on standard HTTP methods (GET, POST, PUT, DELETE) to perform actions like retrieving, creating, updating, and deleting data. They follow a clear structure and use JSON as a common data format.</a:t>
            </a:r>
            <a:endParaRPr lang="en-US" sz="1600" dirty="0"/>
          </a:p>
        </p:txBody>
      </p:sp>
      <p:sp>
        <p:nvSpPr>
          <p:cNvPr id="12" name="Shape 9"/>
          <p:cNvSpPr/>
          <p:nvPr/>
        </p:nvSpPr>
        <p:spPr>
          <a:xfrm>
            <a:off x="6208038" y="6226850"/>
            <a:ext cx="463868" cy="463868"/>
          </a:xfrm>
          <a:prstGeom prst="roundRect">
            <a:avLst>
              <a:gd name="adj" fmla="val 18671"/>
            </a:avLst>
          </a:prstGeom>
          <a:solidFill>
            <a:srgbClr val="547808"/>
          </a:solidFill>
          <a:ln w="7620">
            <a:solidFill>
              <a:srgbClr val="6D9121"/>
            </a:solidFill>
            <a:prstDash val="solid"/>
          </a:ln>
        </p:spPr>
      </p:sp>
      <p:sp>
        <p:nvSpPr>
          <p:cNvPr id="13" name="Text 10"/>
          <p:cNvSpPr/>
          <p:nvPr/>
        </p:nvSpPr>
        <p:spPr>
          <a:xfrm>
            <a:off x="6276856" y="6304121"/>
            <a:ext cx="326231" cy="309324"/>
          </a:xfrm>
          <a:prstGeom prst="rect">
            <a:avLst/>
          </a:prstGeom>
          <a:noFill/>
          <a:ln/>
        </p:spPr>
        <p:txBody>
          <a:bodyPr wrap="none" lIns="0" tIns="0" rIns="0" bIns="0" rtlCol="0" anchor="t"/>
          <a:lstStyle/>
          <a:p>
            <a:pPr algn="ctr" indent="0" marL="0">
              <a:lnSpc>
                <a:spcPts val="2400"/>
              </a:lnSpc>
              <a:buNone/>
            </a:pPr>
            <a:r>
              <a:rPr lang="en-US" sz="2400" b="1" dirty="0">
                <a:solidFill>
                  <a:srgbClr val="FFFFFF"/>
                </a:solidFill>
                <a:latin typeface="Syne Extra Bold" pitchFamily="34" charset="0"/>
                <a:ea typeface="Syne Extra Bold" pitchFamily="34" charset="-122"/>
                <a:cs typeface="Syne Extra Bold" pitchFamily="34" charset="-120"/>
              </a:rPr>
              <a:t>3</a:t>
            </a:r>
            <a:endParaRPr lang="en-US" sz="2400" dirty="0"/>
          </a:p>
        </p:txBody>
      </p:sp>
      <p:sp>
        <p:nvSpPr>
          <p:cNvPr id="14" name="Text 11"/>
          <p:cNvSpPr/>
          <p:nvPr/>
        </p:nvSpPr>
        <p:spPr>
          <a:xfrm>
            <a:off x="6878003" y="6226850"/>
            <a:ext cx="2577584" cy="322183"/>
          </a:xfrm>
          <a:prstGeom prst="rect">
            <a:avLst/>
          </a:prstGeom>
          <a:noFill/>
          <a:ln/>
        </p:spPr>
        <p:txBody>
          <a:bodyPr wrap="none" lIns="0" tIns="0" rIns="0" bIns="0" rtlCol="0" anchor="t"/>
          <a:lstStyle/>
          <a:p>
            <a:pPr indent="0" marL="0">
              <a:lnSpc>
                <a:spcPts val="2500"/>
              </a:lnSpc>
              <a:buNone/>
            </a:pPr>
            <a:r>
              <a:rPr lang="en-US" sz="2000" b="1" dirty="0">
                <a:solidFill>
                  <a:srgbClr val="D7E5D8"/>
                </a:solidFill>
                <a:latin typeface="Syne Extra Bold" pitchFamily="34" charset="0"/>
                <a:ea typeface="Syne Extra Bold" pitchFamily="34" charset="-122"/>
                <a:cs typeface="Syne Extra Bold" pitchFamily="34" charset="-120"/>
              </a:rPr>
              <a:t>Benefits</a:t>
            </a:r>
            <a:endParaRPr lang="en-US" sz="2000" dirty="0"/>
          </a:p>
        </p:txBody>
      </p:sp>
      <p:sp>
        <p:nvSpPr>
          <p:cNvPr id="15" name="Text 12"/>
          <p:cNvSpPr/>
          <p:nvPr/>
        </p:nvSpPr>
        <p:spPr>
          <a:xfrm>
            <a:off x="6878003" y="6672739"/>
            <a:ext cx="7030760" cy="989767"/>
          </a:xfrm>
          <a:prstGeom prst="rect">
            <a:avLst/>
          </a:prstGeom>
          <a:noFill/>
          <a:ln/>
        </p:spPr>
        <p:txBody>
          <a:bodyPr wrap="square" lIns="0" tIns="0" rIns="0" bIns="0" rtlCol="0" anchor="t"/>
          <a:lstStyle/>
          <a:p>
            <a:pPr indent="0" marL="0">
              <a:lnSpc>
                <a:spcPts val="2550"/>
              </a:lnSpc>
              <a:buNone/>
            </a:pPr>
            <a:r>
              <a:rPr lang="en-US" sz="1600" dirty="0">
                <a:solidFill>
                  <a:srgbClr val="D7E5D8"/>
                </a:solidFill>
                <a:latin typeface="Syne" pitchFamily="34" charset="0"/>
                <a:ea typeface="Syne" pitchFamily="34" charset="-122"/>
                <a:cs typeface="Syne" pitchFamily="34" charset="-120"/>
              </a:rPr>
              <a:t>REST APIs are known for their simplicity, scalability, and versatility. They are widely adopted in modern web development, facilitating seamless integration between applications and services.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82109" y="642580"/>
            <a:ext cx="13266182" cy="1218009"/>
          </a:xfrm>
          <a:prstGeom prst="rect">
            <a:avLst/>
          </a:prstGeom>
          <a:noFill/>
          <a:ln/>
        </p:spPr>
        <p:txBody>
          <a:bodyPr wrap="square" lIns="0" tIns="0" rIns="0" bIns="0" rtlCol="0" anchor="t"/>
          <a:lstStyle/>
          <a:p>
            <a:pPr indent="0" marL="0">
              <a:lnSpc>
                <a:spcPts val="4750"/>
              </a:lnSpc>
              <a:buNone/>
            </a:pPr>
            <a:r>
              <a:rPr lang="en-US" sz="3800" b="1" dirty="0">
                <a:solidFill>
                  <a:srgbClr val="F0F4F1"/>
                </a:solidFill>
                <a:latin typeface="Syne Extra Bold" pitchFamily="34" charset="0"/>
                <a:ea typeface="Syne Extra Bold" pitchFamily="34" charset="-122"/>
                <a:cs typeface="Syne Extra Bold" pitchFamily="34" charset="-120"/>
              </a:rPr>
              <a:t>Mocha: A Powerful Testing Framework</a:t>
            </a:r>
            <a:endParaRPr lang="en-US" sz="3800" dirty="0"/>
          </a:p>
        </p:txBody>
      </p:sp>
      <p:pic>
        <p:nvPicPr>
          <p:cNvPr id="3" name="Image 0" descr="preencoded.png">    </p:cNvPr>
          <p:cNvPicPr>
            <a:picLocks noChangeAspect="1"/>
          </p:cNvPicPr>
          <p:nvPr/>
        </p:nvPicPr>
        <p:blipFill>
          <a:blip r:embed="rId1"/>
          <a:stretch>
            <a:fillRect/>
          </a:stretch>
        </p:blipFill>
        <p:spPr>
          <a:xfrm>
            <a:off x="2904173" y="2250281"/>
            <a:ext cx="2188845" cy="1746409"/>
          </a:xfrm>
          <a:prstGeom prst="rect">
            <a:avLst/>
          </a:prstGeom>
        </p:spPr>
      </p:pic>
      <p:sp>
        <p:nvSpPr>
          <p:cNvPr id="4" name="Text 1"/>
          <p:cNvSpPr/>
          <p:nvPr/>
        </p:nvSpPr>
        <p:spPr>
          <a:xfrm>
            <a:off x="3934063" y="3161228"/>
            <a:ext cx="128945" cy="389692"/>
          </a:xfrm>
          <a:prstGeom prst="rect">
            <a:avLst/>
          </a:prstGeom>
          <a:noFill/>
          <a:ln/>
        </p:spPr>
        <p:txBody>
          <a:bodyPr wrap="none" lIns="0" tIns="0" rIns="0" bIns="0" rtlCol="0" anchor="t"/>
          <a:lstStyle/>
          <a:p>
            <a:pPr algn="ctr" indent="0" marL="0">
              <a:lnSpc>
                <a:spcPts val="3050"/>
              </a:lnSpc>
              <a:buNone/>
            </a:pPr>
            <a:r>
              <a:rPr lang="en-US" sz="1900" b="1" dirty="0">
                <a:solidFill>
                  <a:srgbClr val="FFFFFF"/>
                </a:solidFill>
                <a:latin typeface="Syne Extra Bold" pitchFamily="34" charset="0"/>
                <a:ea typeface="Syne Extra Bold" pitchFamily="34" charset="-122"/>
                <a:cs typeface="Syne Extra Bold" pitchFamily="34" charset="-120"/>
              </a:rPr>
              <a:t>1</a:t>
            </a:r>
            <a:endParaRPr lang="en-US" sz="1900" dirty="0"/>
          </a:p>
        </p:txBody>
      </p:sp>
      <p:sp>
        <p:nvSpPr>
          <p:cNvPr id="5" name="Text 2"/>
          <p:cNvSpPr/>
          <p:nvPr/>
        </p:nvSpPr>
        <p:spPr>
          <a:xfrm>
            <a:off x="5287804" y="2600920"/>
            <a:ext cx="2901077" cy="304443"/>
          </a:xfrm>
          <a:prstGeom prst="rect">
            <a:avLst/>
          </a:prstGeom>
          <a:noFill/>
          <a:ln/>
        </p:spPr>
        <p:txBody>
          <a:bodyPr wrap="none" lIns="0" tIns="0" rIns="0" bIns="0" rtlCol="0" anchor="t"/>
          <a:lstStyle/>
          <a:p>
            <a:pPr algn="l" indent="0" marL="0">
              <a:lnSpc>
                <a:spcPts val="2350"/>
              </a:lnSpc>
              <a:buNone/>
            </a:pPr>
            <a:r>
              <a:rPr lang="en-US" sz="1900" b="1" dirty="0">
                <a:solidFill>
                  <a:srgbClr val="D7E5D8"/>
                </a:solidFill>
                <a:latin typeface="Syne Extra Bold" pitchFamily="34" charset="0"/>
                <a:ea typeface="Syne Extra Bold" pitchFamily="34" charset="-122"/>
                <a:cs typeface="Syne Extra Bold" pitchFamily="34" charset="-120"/>
              </a:rPr>
              <a:t>Robust Testing</a:t>
            </a:r>
            <a:endParaRPr lang="en-US" sz="1900" dirty="0"/>
          </a:p>
        </p:txBody>
      </p:sp>
      <p:sp>
        <p:nvSpPr>
          <p:cNvPr id="6" name="Text 3"/>
          <p:cNvSpPr/>
          <p:nvPr/>
        </p:nvSpPr>
        <p:spPr>
          <a:xfrm>
            <a:off x="5287804" y="3022283"/>
            <a:ext cx="8465701" cy="623649"/>
          </a:xfrm>
          <a:prstGeom prst="rect">
            <a:avLst/>
          </a:prstGeom>
          <a:noFill/>
          <a:ln/>
        </p:spPr>
        <p:txBody>
          <a:bodyPr wrap="square" lIns="0" tIns="0" rIns="0" bIns="0" rtlCol="0" anchor="t"/>
          <a:lstStyle/>
          <a:p>
            <a:pPr algn="l" indent="0" marL="0">
              <a:lnSpc>
                <a:spcPts val="2450"/>
              </a:lnSpc>
              <a:buNone/>
            </a:pPr>
            <a:r>
              <a:rPr lang="en-US" sz="1500" dirty="0">
                <a:solidFill>
                  <a:srgbClr val="D7E5D8"/>
                </a:solidFill>
                <a:latin typeface="Syne" pitchFamily="34" charset="0"/>
                <a:ea typeface="Syne" pitchFamily="34" charset="-122"/>
                <a:cs typeface="Syne" pitchFamily="34" charset="-120"/>
              </a:rPr>
              <a:t>Mocha is a JavaScript framework designed for comprehensive testing. It provides a flexible environment for creating various test scenarios, ensuring code quality and reliability.</a:t>
            </a:r>
            <a:endParaRPr lang="en-US" sz="1500" dirty="0"/>
          </a:p>
        </p:txBody>
      </p:sp>
      <p:sp>
        <p:nvSpPr>
          <p:cNvPr id="7" name="Shape 4"/>
          <p:cNvSpPr/>
          <p:nvPr/>
        </p:nvSpPr>
        <p:spPr>
          <a:xfrm>
            <a:off x="5141714" y="4011454"/>
            <a:ext cx="8757880" cy="11430"/>
          </a:xfrm>
          <a:prstGeom prst="roundRect">
            <a:avLst>
              <a:gd name="adj" fmla="val 716166"/>
            </a:avLst>
          </a:prstGeom>
          <a:solidFill>
            <a:srgbClr val="6D9121"/>
          </a:solidFill>
          <a:ln/>
        </p:spPr>
      </p:sp>
      <p:pic>
        <p:nvPicPr>
          <p:cNvPr id="8" name="Image 1" descr="preencoded.png">    </p:cNvPr>
          <p:cNvPicPr>
            <a:picLocks noChangeAspect="1"/>
          </p:cNvPicPr>
          <p:nvPr/>
        </p:nvPicPr>
        <p:blipFill>
          <a:blip r:embed="rId2"/>
          <a:stretch>
            <a:fillRect/>
          </a:stretch>
        </p:blipFill>
        <p:spPr>
          <a:xfrm>
            <a:off x="1809631" y="4045387"/>
            <a:ext cx="4377809" cy="1746409"/>
          </a:xfrm>
          <a:prstGeom prst="rect">
            <a:avLst/>
          </a:prstGeom>
        </p:spPr>
      </p:pic>
      <p:sp>
        <p:nvSpPr>
          <p:cNvPr id="9" name="Text 5"/>
          <p:cNvSpPr/>
          <p:nvPr/>
        </p:nvSpPr>
        <p:spPr>
          <a:xfrm>
            <a:off x="3876318" y="4723686"/>
            <a:ext cx="244435" cy="389692"/>
          </a:xfrm>
          <a:prstGeom prst="rect">
            <a:avLst/>
          </a:prstGeom>
          <a:noFill/>
          <a:ln/>
        </p:spPr>
        <p:txBody>
          <a:bodyPr wrap="none" lIns="0" tIns="0" rIns="0" bIns="0" rtlCol="0" anchor="t"/>
          <a:lstStyle/>
          <a:p>
            <a:pPr algn="ctr" indent="0" marL="0">
              <a:lnSpc>
                <a:spcPts val="3050"/>
              </a:lnSpc>
              <a:buNone/>
            </a:pPr>
            <a:r>
              <a:rPr lang="en-US" sz="1900" b="1" dirty="0">
                <a:solidFill>
                  <a:srgbClr val="FFFFFF"/>
                </a:solidFill>
                <a:latin typeface="Syne Extra Bold" pitchFamily="34" charset="0"/>
                <a:ea typeface="Syne Extra Bold" pitchFamily="34" charset="-122"/>
                <a:cs typeface="Syne Extra Bold" pitchFamily="34" charset="-120"/>
              </a:rPr>
              <a:t>2</a:t>
            </a:r>
            <a:endParaRPr lang="en-US" sz="1900" dirty="0"/>
          </a:p>
        </p:txBody>
      </p:sp>
      <p:sp>
        <p:nvSpPr>
          <p:cNvPr id="10" name="Text 6"/>
          <p:cNvSpPr/>
          <p:nvPr/>
        </p:nvSpPr>
        <p:spPr>
          <a:xfrm>
            <a:off x="6382226" y="4240173"/>
            <a:ext cx="4392692" cy="304443"/>
          </a:xfrm>
          <a:prstGeom prst="rect">
            <a:avLst/>
          </a:prstGeom>
          <a:noFill/>
          <a:ln/>
        </p:spPr>
        <p:txBody>
          <a:bodyPr wrap="none" lIns="0" tIns="0" rIns="0" bIns="0" rtlCol="0" anchor="t"/>
          <a:lstStyle/>
          <a:p>
            <a:pPr algn="l" indent="0" marL="0">
              <a:lnSpc>
                <a:spcPts val="2350"/>
              </a:lnSpc>
              <a:buNone/>
            </a:pPr>
            <a:r>
              <a:rPr lang="en-US" sz="1900" b="1" dirty="0">
                <a:solidFill>
                  <a:srgbClr val="D7E5D8"/>
                </a:solidFill>
                <a:latin typeface="Syne Extra Bold" pitchFamily="34" charset="0"/>
                <a:ea typeface="Syne Extra Bold" pitchFamily="34" charset="-122"/>
                <a:cs typeface="Syne Extra Bold" pitchFamily="34" charset="-120"/>
              </a:rPr>
              <a:t>Asynchronous Support</a:t>
            </a:r>
            <a:endParaRPr lang="en-US" sz="1900" dirty="0"/>
          </a:p>
        </p:txBody>
      </p:sp>
      <p:sp>
        <p:nvSpPr>
          <p:cNvPr id="11" name="Text 7"/>
          <p:cNvSpPr/>
          <p:nvPr/>
        </p:nvSpPr>
        <p:spPr>
          <a:xfrm>
            <a:off x="6382226" y="4661535"/>
            <a:ext cx="7371278" cy="935474"/>
          </a:xfrm>
          <a:prstGeom prst="rect">
            <a:avLst/>
          </a:prstGeom>
          <a:noFill/>
          <a:ln/>
        </p:spPr>
        <p:txBody>
          <a:bodyPr wrap="square" lIns="0" tIns="0" rIns="0" bIns="0" rtlCol="0" anchor="t"/>
          <a:lstStyle/>
          <a:p>
            <a:pPr algn="l" indent="0" marL="0">
              <a:lnSpc>
                <a:spcPts val="2450"/>
              </a:lnSpc>
              <a:buNone/>
            </a:pPr>
            <a:r>
              <a:rPr lang="en-US" sz="1500" dirty="0">
                <a:solidFill>
                  <a:srgbClr val="D7E5D8"/>
                </a:solidFill>
                <a:latin typeface="Syne" pitchFamily="34" charset="0"/>
                <a:ea typeface="Syne" pitchFamily="34" charset="-122"/>
                <a:cs typeface="Syne" pitchFamily="34" charset="-120"/>
              </a:rPr>
              <a:t>Mocha excels in handling asynchronous operations common in backend development. It allows you to test functions that interact with databases, APIs, and other services efficiently.</a:t>
            </a:r>
            <a:endParaRPr lang="en-US" sz="1500" dirty="0"/>
          </a:p>
        </p:txBody>
      </p:sp>
      <p:sp>
        <p:nvSpPr>
          <p:cNvPr id="12" name="Shape 8"/>
          <p:cNvSpPr/>
          <p:nvPr/>
        </p:nvSpPr>
        <p:spPr>
          <a:xfrm>
            <a:off x="6236137" y="5806559"/>
            <a:ext cx="7663458" cy="11430"/>
          </a:xfrm>
          <a:prstGeom prst="roundRect">
            <a:avLst>
              <a:gd name="adj" fmla="val 716166"/>
            </a:avLst>
          </a:prstGeom>
          <a:solidFill>
            <a:srgbClr val="6D9121"/>
          </a:solidFill>
          <a:ln/>
        </p:spPr>
      </p:sp>
      <p:pic>
        <p:nvPicPr>
          <p:cNvPr id="13" name="Image 2" descr="preencoded.png">    </p:cNvPr>
          <p:cNvPicPr>
            <a:picLocks noChangeAspect="1"/>
          </p:cNvPicPr>
          <p:nvPr/>
        </p:nvPicPr>
        <p:blipFill>
          <a:blip r:embed="rId3"/>
          <a:stretch>
            <a:fillRect/>
          </a:stretch>
        </p:blipFill>
        <p:spPr>
          <a:xfrm>
            <a:off x="715208" y="5840492"/>
            <a:ext cx="6566654" cy="1746409"/>
          </a:xfrm>
          <a:prstGeom prst="rect">
            <a:avLst/>
          </a:prstGeom>
        </p:spPr>
      </p:pic>
      <p:sp>
        <p:nvSpPr>
          <p:cNvPr id="14" name="Text 9"/>
          <p:cNvSpPr/>
          <p:nvPr/>
        </p:nvSpPr>
        <p:spPr>
          <a:xfrm>
            <a:off x="3869888" y="6518791"/>
            <a:ext cx="257056" cy="389692"/>
          </a:xfrm>
          <a:prstGeom prst="rect">
            <a:avLst/>
          </a:prstGeom>
          <a:noFill/>
          <a:ln/>
        </p:spPr>
        <p:txBody>
          <a:bodyPr wrap="none" lIns="0" tIns="0" rIns="0" bIns="0" rtlCol="0" anchor="t"/>
          <a:lstStyle/>
          <a:p>
            <a:pPr algn="ctr" indent="0" marL="0">
              <a:lnSpc>
                <a:spcPts val="3050"/>
              </a:lnSpc>
              <a:buNone/>
            </a:pPr>
            <a:r>
              <a:rPr lang="en-US" sz="1900" b="1" dirty="0">
                <a:solidFill>
                  <a:srgbClr val="FFFFFF"/>
                </a:solidFill>
                <a:latin typeface="Syne Extra Bold" pitchFamily="34" charset="0"/>
                <a:ea typeface="Syne Extra Bold" pitchFamily="34" charset="-122"/>
                <a:cs typeface="Syne Extra Bold" pitchFamily="34" charset="-120"/>
              </a:rPr>
              <a:t>3</a:t>
            </a:r>
            <a:endParaRPr lang="en-US" sz="1900" dirty="0"/>
          </a:p>
        </p:txBody>
      </p:sp>
      <p:sp>
        <p:nvSpPr>
          <p:cNvPr id="15" name="Text 10"/>
          <p:cNvSpPr/>
          <p:nvPr/>
        </p:nvSpPr>
        <p:spPr>
          <a:xfrm>
            <a:off x="7476649" y="6035278"/>
            <a:ext cx="2858691" cy="304443"/>
          </a:xfrm>
          <a:prstGeom prst="rect">
            <a:avLst/>
          </a:prstGeom>
          <a:noFill/>
          <a:ln/>
        </p:spPr>
        <p:txBody>
          <a:bodyPr wrap="none" lIns="0" tIns="0" rIns="0" bIns="0" rtlCol="0" anchor="t"/>
          <a:lstStyle/>
          <a:p>
            <a:pPr algn="l" indent="0" marL="0">
              <a:lnSpc>
                <a:spcPts val="2350"/>
              </a:lnSpc>
              <a:buNone/>
            </a:pPr>
            <a:r>
              <a:rPr lang="en-US" sz="1900" b="1" dirty="0">
                <a:solidFill>
                  <a:srgbClr val="D7E5D8"/>
                </a:solidFill>
                <a:latin typeface="Syne Extra Bold" pitchFamily="34" charset="0"/>
                <a:ea typeface="Syne Extra Bold" pitchFamily="34" charset="-122"/>
                <a:cs typeface="Syne Extra Bold" pitchFamily="34" charset="-120"/>
              </a:rPr>
              <a:t>Rich Reporting</a:t>
            </a:r>
            <a:endParaRPr lang="en-US" sz="1900" dirty="0"/>
          </a:p>
        </p:txBody>
      </p:sp>
      <p:sp>
        <p:nvSpPr>
          <p:cNvPr id="16" name="Text 11"/>
          <p:cNvSpPr/>
          <p:nvPr/>
        </p:nvSpPr>
        <p:spPr>
          <a:xfrm>
            <a:off x="7476649" y="6456640"/>
            <a:ext cx="6276856" cy="935474"/>
          </a:xfrm>
          <a:prstGeom prst="rect">
            <a:avLst/>
          </a:prstGeom>
          <a:noFill/>
          <a:ln/>
        </p:spPr>
        <p:txBody>
          <a:bodyPr wrap="square" lIns="0" tIns="0" rIns="0" bIns="0" rtlCol="0" anchor="t"/>
          <a:lstStyle/>
          <a:p>
            <a:pPr algn="l" indent="0" marL="0">
              <a:lnSpc>
                <a:spcPts val="2450"/>
              </a:lnSpc>
              <a:buNone/>
            </a:pPr>
            <a:r>
              <a:rPr lang="en-US" sz="1500" dirty="0">
                <a:solidFill>
                  <a:srgbClr val="D7E5D8"/>
                </a:solidFill>
                <a:latin typeface="Syne" pitchFamily="34" charset="0"/>
                <a:ea typeface="Syne" pitchFamily="34" charset="-122"/>
                <a:cs typeface="Syne" pitchFamily="34" charset="-120"/>
              </a:rPr>
              <a:t>Mocha offers detailed reports that clearly highlight test results, making it easy to identify errors and troubleshoot issues. It also provides informative feedback on test coverage.</a:t>
            </a:r>
            <a:endParaRPr lang="en-US" sz="15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19257" y="566499"/>
            <a:ext cx="13191887" cy="1284208"/>
          </a:xfrm>
          <a:prstGeom prst="rect">
            <a:avLst/>
          </a:prstGeom>
          <a:noFill/>
          <a:ln/>
        </p:spPr>
        <p:txBody>
          <a:bodyPr wrap="square" lIns="0" tIns="0" rIns="0" bIns="0" rtlCol="0" anchor="t"/>
          <a:lstStyle/>
          <a:p>
            <a:pPr indent="0" marL="0">
              <a:lnSpc>
                <a:spcPts val="5050"/>
              </a:lnSpc>
              <a:buNone/>
            </a:pPr>
            <a:r>
              <a:rPr lang="en-US" sz="4000" b="1" dirty="0">
                <a:solidFill>
                  <a:srgbClr val="F0F4F1"/>
                </a:solidFill>
                <a:latin typeface="Syne Extra Bold" pitchFamily="34" charset="0"/>
                <a:ea typeface="Syne Extra Bold" pitchFamily="34" charset="-122"/>
                <a:cs typeface="Syne Extra Bold" pitchFamily="34" charset="-120"/>
              </a:rPr>
              <a:t>Exploring SOAP and its Advantages</a:t>
            </a:r>
            <a:endParaRPr lang="en-US" sz="4000" dirty="0"/>
          </a:p>
        </p:txBody>
      </p:sp>
      <p:sp>
        <p:nvSpPr>
          <p:cNvPr id="3" name="Shape 1"/>
          <p:cNvSpPr/>
          <p:nvPr/>
        </p:nvSpPr>
        <p:spPr>
          <a:xfrm>
            <a:off x="719257" y="2261711"/>
            <a:ext cx="2198608" cy="1512808"/>
          </a:xfrm>
          <a:prstGeom prst="roundRect">
            <a:avLst>
              <a:gd name="adj" fmla="val 5706"/>
            </a:avLst>
          </a:prstGeom>
          <a:solidFill>
            <a:srgbClr val="547808"/>
          </a:solidFill>
          <a:ln w="7620">
            <a:solidFill>
              <a:srgbClr val="6D9121"/>
            </a:solidFill>
            <a:prstDash val="solid"/>
          </a:ln>
        </p:spPr>
      </p:sp>
      <p:sp>
        <p:nvSpPr>
          <p:cNvPr id="4" name="Text 2"/>
          <p:cNvSpPr/>
          <p:nvPr/>
        </p:nvSpPr>
        <p:spPr>
          <a:xfrm>
            <a:off x="932378" y="2812613"/>
            <a:ext cx="135969" cy="411004"/>
          </a:xfrm>
          <a:prstGeom prst="rect">
            <a:avLst/>
          </a:prstGeom>
          <a:noFill/>
          <a:ln/>
        </p:spPr>
        <p:txBody>
          <a:bodyPr wrap="none" lIns="0" tIns="0" rIns="0" bIns="0" rtlCol="0" anchor="t"/>
          <a:lstStyle/>
          <a:p>
            <a:pPr algn="ctr" indent="0" marL="0">
              <a:lnSpc>
                <a:spcPts val="3200"/>
              </a:lnSpc>
              <a:buNone/>
            </a:pPr>
            <a:r>
              <a:rPr lang="en-US" sz="2000" b="1" dirty="0">
                <a:solidFill>
                  <a:srgbClr val="FFFFFF"/>
                </a:solidFill>
                <a:latin typeface="Syne Extra Bold" pitchFamily="34" charset="0"/>
                <a:ea typeface="Syne Extra Bold" pitchFamily="34" charset="-122"/>
                <a:cs typeface="Syne Extra Bold" pitchFamily="34" charset="-120"/>
              </a:rPr>
              <a:t>1</a:t>
            </a:r>
            <a:endParaRPr lang="en-US" sz="2000" dirty="0"/>
          </a:p>
        </p:txBody>
      </p:sp>
      <p:sp>
        <p:nvSpPr>
          <p:cNvPr id="5" name="Text 3"/>
          <p:cNvSpPr/>
          <p:nvPr/>
        </p:nvSpPr>
        <p:spPr>
          <a:xfrm>
            <a:off x="3123367" y="2467213"/>
            <a:ext cx="7752874" cy="321112"/>
          </a:xfrm>
          <a:prstGeom prst="rect">
            <a:avLst/>
          </a:prstGeom>
          <a:noFill/>
          <a:ln/>
        </p:spPr>
        <p:txBody>
          <a:bodyPr wrap="none" lIns="0" tIns="0" rIns="0" bIns="0" rtlCol="0" anchor="t"/>
          <a:lstStyle/>
          <a:p>
            <a:pPr algn="l" indent="0" marL="0">
              <a:lnSpc>
                <a:spcPts val="2500"/>
              </a:lnSpc>
              <a:buNone/>
            </a:pPr>
            <a:r>
              <a:rPr lang="en-US" sz="2000" b="1" dirty="0">
                <a:solidFill>
                  <a:srgbClr val="D7E5D8"/>
                </a:solidFill>
                <a:latin typeface="Syne Extra Bold" pitchFamily="34" charset="0"/>
                <a:ea typeface="Syne Extra Bold" pitchFamily="34" charset="-122"/>
                <a:cs typeface="Syne Extra Bold" pitchFamily="34" charset="-120"/>
              </a:rPr>
              <a:t>Simple Object Access Protocol (SOAP)</a:t>
            </a:r>
            <a:endParaRPr lang="en-US" sz="2000" dirty="0"/>
          </a:p>
        </p:txBody>
      </p:sp>
      <p:sp>
        <p:nvSpPr>
          <p:cNvPr id="6" name="Text 4"/>
          <p:cNvSpPr/>
          <p:nvPr/>
        </p:nvSpPr>
        <p:spPr>
          <a:xfrm>
            <a:off x="3123367" y="2911554"/>
            <a:ext cx="10582275" cy="657463"/>
          </a:xfrm>
          <a:prstGeom prst="rect">
            <a:avLst/>
          </a:prstGeom>
          <a:noFill/>
          <a:ln/>
        </p:spPr>
        <p:txBody>
          <a:bodyPr wrap="square" lIns="0" tIns="0" rIns="0" bIns="0" rtlCol="0" anchor="t"/>
          <a:lstStyle/>
          <a:p>
            <a:pPr algn="l" indent="0" marL="0">
              <a:lnSpc>
                <a:spcPts val="2550"/>
              </a:lnSpc>
              <a:buNone/>
            </a:pPr>
            <a:r>
              <a:rPr lang="en-US" sz="1600" dirty="0">
                <a:solidFill>
                  <a:srgbClr val="D7E5D8"/>
                </a:solidFill>
                <a:latin typeface="Syne" pitchFamily="34" charset="0"/>
                <a:ea typeface="Syne" pitchFamily="34" charset="-122"/>
                <a:cs typeface="Syne" pitchFamily="34" charset="-120"/>
              </a:rPr>
              <a:t>SOAP is a protocol for exchanging structured information over networks. It uses XML-based messages to facilitate communication between applications, regardless of their underlying platforms or technologies.</a:t>
            </a:r>
            <a:endParaRPr lang="en-US" sz="1600" dirty="0"/>
          </a:p>
        </p:txBody>
      </p:sp>
      <p:sp>
        <p:nvSpPr>
          <p:cNvPr id="7" name="Shape 5"/>
          <p:cNvSpPr/>
          <p:nvPr/>
        </p:nvSpPr>
        <p:spPr>
          <a:xfrm>
            <a:off x="3020616" y="3764994"/>
            <a:ext cx="10787777" cy="11430"/>
          </a:xfrm>
          <a:prstGeom prst="roundRect">
            <a:avLst>
              <a:gd name="adj" fmla="val 755174"/>
            </a:avLst>
          </a:prstGeom>
          <a:solidFill>
            <a:srgbClr val="6D9121"/>
          </a:solidFill>
          <a:ln/>
        </p:spPr>
      </p:sp>
      <p:sp>
        <p:nvSpPr>
          <p:cNvPr id="8" name="Shape 6"/>
          <p:cNvSpPr/>
          <p:nvPr/>
        </p:nvSpPr>
        <p:spPr>
          <a:xfrm>
            <a:off x="719257" y="3877270"/>
            <a:ext cx="4397216" cy="1841540"/>
          </a:xfrm>
          <a:prstGeom prst="roundRect">
            <a:avLst>
              <a:gd name="adj" fmla="val 4687"/>
            </a:avLst>
          </a:prstGeom>
          <a:solidFill>
            <a:srgbClr val="547808"/>
          </a:solidFill>
          <a:ln w="7620">
            <a:solidFill>
              <a:srgbClr val="6D9121"/>
            </a:solidFill>
            <a:prstDash val="solid"/>
          </a:ln>
        </p:spPr>
      </p:sp>
      <p:sp>
        <p:nvSpPr>
          <p:cNvPr id="9" name="Text 7"/>
          <p:cNvSpPr/>
          <p:nvPr/>
        </p:nvSpPr>
        <p:spPr>
          <a:xfrm>
            <a:off x="932378" y="4592479"/>
            <a:ext cx="257651" cy="411004"/>
          </a:xfrm>
          <a:prstGeom prst="rect">
            <a:avLst/>
          </a:prstGeom>
          <a:noFill/>
          <a:ln/>
        </p:spPr>
        <p:txBody>
          <a:bodyPr wrap="none" lIns="0" tIns="0" rIns="0" bIns="0" rtlCol="0" anchor="t"/>
          <a:lstStyle/>
          <a:p>
            <a:pPr algn="ctr" indent="0" marL="0">
              <a:lnSpc>
                <a:spcPts val="3200"/>
              </a:lnSpc>
              <a:buNone/>
            </a:pPr>
            <a:r>
              <a:rPr lang="en-US" sz="2000" b="1" dirty="0">
                <a:solidFill>
                  <a:srgbClr val="FFFFFF"/>
                </a:solidFill>
                <a:latin typeface="Syne Extra Bold" pitchFamily="34" charset="0"/>
                <a:ea typeface="Syne Extra Bold" pitchFamily="34" charset="-122"/>
                <a:cs typeface="Syne Extra Bold" pitchFamily="34" charset="-120"/>
              </a:rPr>
              <a:t>2</a:t>
            </a:r>
            <a:endParaRPr lang="en-US" sz="2000" dirty="0"/>
          </a:p>
        </p:txBody>
      </p:sp>
      <p:sp>
        <p:nvSpPr>
          <p:cNvPr id="10" name="Text 8"/>
          <p:cNvSpPr/>
          <p:nvPr/>
        </p:nvSpPr>
        <p:spPr>
          <a:xfrm>
            <a:off x="5321975" y="4082772"/>
            <a:ext cx="3311962" cy="321112"/>
          </a:xfrm>
          <a:prstGeom prst="rect">
            <a:avLst/>
          </a:prstGeom>
          <a:noFill/>
          <a:ln/>
        </p:spPr>
        <p:txBody>
          <a:bodyPr wrap="none" lIns="0" tIns="0" rIns="0" bIns="0" rtlCol="0" anchor="t"/>
          <a:lstStyle/>
          <a:p>
            <a:pPr algn="l" indent="0" marL="0">
              <a:lnSpc>
                <a:spcPts val="2500"/>
              </a:lnSpc>
              <a:buNone/>
            </a:pPr>
            <a:r>
              <a:rPr lang="en-US" sz="2000" b="1" dirty="0">
                <a:solidFill>
                  <a:srgbClr val="D7E5D8"/>
                </a:solidFill>
                <a:latin typeface="Syne Extra Bold" pitchFamily="34" charset="0"/>
                <a:ea typeface="Syne Extra Bold" pitchFamily="34" charset="-122"/>
                <a:cs typeface="Syne Extra Bold" pitchFamily="34" charset="-120"/>
              </a:rPr>
              <a:t>Standardization</a:t>
            </a:r>
            <a:endParaRPr lang="en-US" sz="2000" dirty="0"/>
          </a:p>
        </p:txBody>
      </p:sp>
      <p:sp>
        <p:nvSpPr>
          <p:cNvPr id="11" name="Text 9"/>
          <p:cNvSpPr/>
          <p:nvPr/>
        </p:nvSpPr>
        <p:spPr>
          <a:xfrm>
            <a:off x="5321975" y="4527113"/>
            <a:ext cx="8383667" cy="986195"/>
          </a:xfrm>
          <a:prstGeom prst="rect">
            <a:avLst/>
          </a:prstGeom>
          <a:noFill/>
          <a:ln/>
        </p:spPr>
        <p:txBody>
          <a:bodyPr wrap="square" lIns="0" tIns="0" rIns="0" bIns="0" rtlCol="0" anchor="t"/>
          <a:lstStyle/>
          <a:p>
            <a:pPr algn="l" indent="0" marL="0">
              <a:lnSpc>
                <a:spcPts val="2550"/>
              </a:lnSpc>
              <a:buNone/>
            </a:pPr>
            <a:r>
              <a:rPr lang="en-US" sz="1600" dirty="0">
                <a:solidFill>
                  <a:srgbClr val="D7E5D8"/>
                </a:solidFill>
                <a:latin typeface="Syne" pitchFamily="34" charset="0"/>
                <a:ea typeface="Syne" pitchFamily="34" charset="-122"/>
                <a:cs typeface="Syne" pitchFamily="34" charset="-120"/>
              </a:rPr>
              <a:t>SOAP is known for its standardized structure, providing a consistent and predictable format for data exchange. This makes it suitable for scenarios where robust interoperability is essential.</a:t>
            </a:r>
            <a:endParaRPr lang="en-US" sz="1600" dirty="0"/>
          </a:p>
        </p:txBody>
      </p:sp>
      <p:sp>
        <p:nvSpPr>
          <p:cNvPr id="12" name="Shape 10"/>
          <p:cNvSpPr/>
          <p:nvPr/>
        </p:nvSpPr>
        <p:spPr>
          <a:xfrm>
            <a:off x="5219224" y="5709285"/>
            <a:ext cx="8589169" cy="11430"/>
          </a:xfrm>
          <a:prstGeom prst="roundRect">
            <a:avLst>
              <a:gd name="adj" fmla="val 755174"/>
            </a:avLst>
          </a:prstGeom>
          <a:solidFill>
            <a:srgbClr val="6D9121"/>
          </a:solidFill>
          <a:ln/>
        </p:spPr>
      </p:sp>
      <p:sp>
        <p:nvSpPr>
          <p:cNvPr id="13" name="Shape 11"/>
          <p:cNvSpPr/>
          <p:nvPr/>
        </p:nvSpPr>
        <p:spPr>
          <a:xfrm>
            <a:off x="719257" y="5821561"/>
            <a:ext cx="6595943" cy="1841540"/>
          </a:xfrm>
          <a:prstGeom prst="roundRect">
            <a:avLst>
              <a:gd name="adj" fmla="val 4687"/>
            </a:avLst>
          </a:prstGeom>
          <a:solidFill>
            <a:srgbClr val="547808"/>
          </a:solidFill>
          <a:ln w="7620">
            <a:solidFill>
              <a:srgbClr val="6D9121"/>
            </a:solidFill>
            <a:prstDash val="solid"/>
          </a:ln>
        </p:spPr>
      </p:sp>
      <p:sp>
        <p:nvSpPr>
          <p:cNvPr id="14" name="Text 12"/>
          <p:cNvSpPr/>
          <p:nvPr/>
        </p:nvSpPr>
        <p:spPr>
          <a:xfrm>
            <a:off x="932378" y="6536769"/>
            <a:ext cx="270986" cy="411004"/>
          </a:xfrm>
          <a:prstGeom prst="rect">
            <a:avLst/>
          </a:prstGeom>
          <a:noFill/>
          <a:ln/>
        </p:spPr>
        <p:txBody>
          <a:bodyPr wrap="none" lIns="0" tIns="0" rIns="0" bIns="0" rtlCol="0" anchor="t"/>
          <a:lstStyle/>
          <a:p>
            <a:pPr algn="ctr" indent="0" marL="0">
              <a:lnSpc>
                <a:spcPts val="3200"/>
              </a:lnSpc>
              <a:buNone/>
            </a:pPr>
            <a:r>
              <a:rPr lang="en-US" sz="2000" b="1" dirty="0">
                <a:solidFill>
                  <a:srgbClr val="FFFFFF"/>
                </a:solidFill>
                <a:latin typeface="Syne Extra Bold" pitchFamily="34" charset="0"/>
                <a:ea typeface="Syne Extra Bold" pitchFamily="34" charset="-122"/>
                <a:cs typeface="Syne Extra Bold" pitchFamily="34" charset="-120"/>
              </a:rPr>
              <a:t>3</a:t>
            </a:r>
            <a:endParaRPr lang="en-US" sz="2000" dirty="0"/>
          </a:p>
        </p:txBody>
      </p:sp>
      <p:sp>
        <p:nvSpPr>
          <p:cNvPr id="15" name="Text 13"/>
          <p:cNvSpPr/>
          <p:nvPr/>
        </p:nvSpPr>
        <p:spPr>
          <a:xfrm>
            <a:off x="7520702" y="6027063"/>
            <a:ext cx="3589615" cy="321112"/>
          </a:xfrm>
          <a:prstGeom prst="rect">
            <a:avLst/>
          </a:prstGeom>
          <a:noFill/>
          <a:ln/>
        </p:spPr>
        <p:txBody>
          <a:bodyPr wrap="none" lIns="0" tIns="0" rIns="0" bIns="0" rtlCol="0" anchor="t"/>
          <a:lstStyle/>
          <a:p>
            <a:pPr algn="l" indent="0" marL="0">
              <a:lnSpc>
                <a:spcPts val="2500"/>
              </a:lnSpc>
              <a:buNone/>
            </a:pPr>
            <a:r>
              <a:rPr lang="en-US" sz="2000" b="1" dirty="0">
                <a:solidFill>
                  <a:srgbClr val="D7E5D8"/>
                </a:solidFill>
                <a:latin typeface="Syne Extra Bold" pitchFamily="34" charset="0"/>
                <a:ea typeface="Syne Extra Bold" pitchFamily="34" charset="-122"/>
                <a:cs typeface="Syne Extra Bold" pitchFamily="34" charset="-120"/>
              </a:rPr>
              <a:t>Security Features</a:t>
            </a:r>
            <a:endParaRPr lang="en-US" sz="2000" dirty="0"/>
          </a:p>
        </p:txBody>
      </p:sp>
      <p:sp>
        <p:nvSpPr>
          <p:cNvPr id="16" name="Text 14"/>
          <p:cNvSpPr/>
          <p:nvPr/>
        </p:nvSpPr>
        <p:spPr>
          <a:xfrm>
            <a:off x="7520702" y="6471404"/>
            <a:ext cx="6184940" cy="986195"/>
          </a:xfrm>
          <a:prstGeom prst="rect">
            <a:avLst/>
          </a:prstGeom>
          <a:noFill/>
          <a:ln/>
        </p:spPr>
        <p:txBody>
          <a:bodyPr wrap="square" lIns="0" tIns="0" rIns="0" bIns="0" rtlCol="0" anchor="t"/>
          <a:lstStyle/>
          <a:p>
            <a:pPr algn="l" indent="0" marL="0">
              <a:lnSpc>
                <a:spcPts val="2550"/>
              </a:lnSpc>
              <a:buNone/>
            </a:pPr>
            <a:r>
              <a:rPr lang="en-US" sz="1600" dirty="0">
                <a:solidFill>
                  <a:srgbClr val="D7E5D8"/>
                </a:solidFill>
                <a:latin typeface="Syne" pitchFamily="34" charset="0"/>
                <a:ea typeface="Syne" pitchFamily="34" charset="-122"/>
                <a:cs typeface="Syne" pitchFamily="34" charset="-120"/>
              </a:rPr>
              <a:t>SOAP offers built-in security mechanisms, including encryption and authentication, ensuring data integrity and protecting sensitive information during transmission.</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07219" y="616029"/>
            <a:ext cx="7929563" cy="1084183"/>
          </a:xfrm>
          <a:prstGeom prst="rect">
            <a:avLst/>
          </a:prstGeom>
          <a:noFill/>
          <a:ln/>
        </p:spPr>
        <p:txBody>
          <a:bodyPr wrap="square" lIns="0" tIns="0" rIns="0" bIns="0" rtlCol="0" anchor="t"/>
          <a:lstStyle/>
          <a:p>
            <a:pPr indent="0" marL="0">
              <a:lnSpc>
                <a:spcPts val="4250"/>
              </a:lnSpc>
              <a:buNone/>
            </a:pPr>
            <a:r>
              <a:rPr lang="en-US" sz="3400" b="1" dirty="0">
                <a:solidFill>
                  <a:srgbClr val="F0F4F1"/>
                </a:solidFill>
                <a:latin typeface="Syne Extra Bold" pitchFamily="34" charset="0"/>
                <a:ea typeface="Syne Extra Bold" pitchFamily="34" charset="-122"/>
                <a:cs typeface="Syne Extra Bold" pitchFamily="34" charset="-120"/>
              </a:rPr>
              <a:t>Jest and Chai: A Dynamic Testing Duo</a:t>
            </a:r>
            <a:endParaRPr lang="en-US" sz="3400" dirty="0"/>
          </a:p>
        </p:txBody>
      </p:sp>
      <p:pic>
        <p:nvPicPr>
          <p:cNvPr id="4" name="Image 1" descr="preencoded.png">    </p:cNvPr>
          <p:cNvPicPr>
            <a:picLocks noChangeAspect="1"/>
          </p:cNvPicPr>
          <p:nvPr/>
        </p:nvPicPr>
        <p:blipFill>
          <a:blip r:embed="rId2"/>
          <a:stretch>
            <a:fillRect/>
          </a:stretch>
        </p:blipFill>
        <p:spPr>
          <a:xfrm>
            <a:off x="607219" y="1960364"/>
            <a:ext cx="433745" cy="433745"/>
          </a:xfrm>
          <a:prstGeom prst="rect">
            <a:avLst/>
          </a:prstGeom>
        </p:spPr>
      </p:pic>
      <p:sp>
        <p:nvSpPr>
          <p:cNvPr id="5" name="Text 1"/>
          <p:cNvSpPr/>
          <p:nvPr/>
        </p:nvSpPr>
        <p:spPr>
          <a:xfrm>
            <a:off x="607219" y="2567583"/>
            <a:ext cx="2168723" cy="271105"/>
          </a:xfrm>
          <a:prstGeom prst="rect">
            <a:avLst/>
          </a:prstGeom>
          <a:noFill/>
          <a:ln/>
        </p:spPr>
        <p:txBody>
          <a:bodyPr wrap="none" lIns="0" tIns="0" rIns="0" bIns="0" rtlCol="0" anchor="t"/>
          <a:lstStyle/>
          <a:p>
            <a:pPr algn="l" indent="0" marL="0">
              <a:lnSpc>
                <a:spcPts val="2100"/>
              </a:lnSpc>
              <a:buNone/>
            </a:pPr>
            <a:r>
              <a:rPr lang="en-US" sz="1700" b="1" dirty="0">
                <a:solidFill>
                  <a:srgbClr val="D7E5D8"/>
                </a:solidFill>
                <a:latin typeface="Syne Extra Bold" pitchFamily="34" charset="0"/>
                <a:ea typeface="Syne Extra Bold" pitchFamily="34" charset="-122"/>
                <a:cs typeface="Syne Extra Bold" pitchFamily="34" charset="-120"/>
              </a:rPr>
              <a:t>Jest</a:t>
            </a:r>
            <a:endParaRPr lang="en-US" sz="1700" dirty="0"/>
          </a:p>
        </p:txBody>
      </p:sp>
      <p:sp>
        <p:nvSpPr>
          <p:cNvPr id="6" name="Text 2"/>
          <p:cNvSpPr/>
          <p:nvPr/>
        </p:nvSpPr>
        <p:spPr>
          <a:xfrm>
            <a:off x="607219" y="2942749"/>
            <a:ext cx="7929563" cy="555069"/>
          </a:xfrm>
          <a:prstGeom prst="rect">
            <a:avLst/>
          </a:prstGeom>
          <a:noFill/>
          <a:ln/>
        </p:spPr>
        <p:txBody>
          <a:bodyPr wrap="square" lIns="0" tIns="0" rIns="0" bIns="0" rtlCol="0" anchor="t"/>
          <a:lstStyle/>
          <a:p>
            <a:pPr algn="l" indent="0" marL="0">
              <a:lnSpc>
                <a:spcPts val="2150"/>
              </a:lnSpc>
              <a:buNone/>
            </a:pPr>
            <a:r>
              <a:rPr lang="en-US" sz="1350" dirty="0">
                <a:solidFill>
                  <a:srgbClr val="D7E5D8"/>
                </a:solidFill>
                <a:latin typeface="Syne" pitchFamily="34" charset="0"/>
                <a:ea typeface="Syne" pitchFamily="34" charset="-122"/>
                <a:cs typeface="Syne" pitchFamily="34" charset="-120"/>
              </a:rPr>
              <a:t>Jest is a JavaScript testing framework developed by Facebook. It is widely used for unit testing, integration testing, and snapshot testing, ensuring the reliability and stability of your backend code.</a:t>
            </a:r>
            <a:endParaRPr lang="en-US" sz="1350" dirty="0"/>
          </a:p>
        </p:txBody>
      </p:sp>
      <p:pic>
        <p:nvPicPr>
          <p:cNvPr id="7" name="Image 2" descr="preencoded.png">    </p:cNvPr>
          <p:cNvPicPr>
            <a:picLocks noChangeAspect="1"/>
          </p:cNvPicPr>
          <p:nvPr/>
        </p:nvPicPr>
        <p:blipFill>
          <a:blip r:embed="rId3"/>
          <a:stretch>
            <a:fillRect/>
          </a:stretch>
        </p:blipFill>
        <p:spPr>
          <a:xfrm>
            <a:off x="607219" y="4018240"/>
            <a:ext cx="433745" cy="433745"/>
          </a:xfrm>
          <a:prstGeom prst="rect">
            <a:avLst/>
          </a:prstGeom>
        </p:spPr>
      </p:pic>
      <p:sp>
        <p:nvSpPr>
          <p:cNvPr id="8" name="Text 3"/>
          <p:cNvSpPr/>
          <p:nvPr/>
        </p:nvSpPr>
        <p:spPr>
          <a:xfrm>
            <a:off x="607219" y="4625459"/>
            <a:ext cx="2168723" cy="271105"/>
          </a:xfrm>
          <a:prstGeom prst="rect">
            <a:avLst/>
          </a:prstGeom>
          <a:noFill/>
          <a:ln/>
        </p:spPr>
        <p:txBody>
          <a:bodyPr wrap="none" lIns="0" tIns="0" rIns="0" bIns="0" rtlCol="0" anchor="t"/>
          <a:lstStyle/>
          <a:p>
            <a:pPr algn="l" indent="0" marL="0">
              <a:lnSpc>
                <a:spcPts val="2100"/>
              </a:lnSpc>
              <a:buNone/>
            </a:pPr>
            <a:r>
              <a:rPr lang="en-US" sz="1700" b="1" dirty="0">
                <a:solidFill>
                  <a:srgbClr val="D7E5D8"/>
                </a:solidFill>
                <a:latin typeface="Syne Extra Bold" pitchFamily="34" charset="0"/>
                <a:ea typeface="Syne Extra Bold" pitchFamily="34" charset="-122"/>
                <a:cs typeface="Syne Extra Bold" pitchFamily="34" charset="-120"/>
              </a:rPr>
              <a:t>Chai</a:t>
            </a:r>
            <a:endParaRPr lang="en-US" sz="1700" dirty="0"/>
          </a:p>
        </p:txBody>
      </p:sp>
      <p:sp>
        <p:nvSpPr>
          <p:cNvPr id="9" name="Text 4"/>
          <p:cNvSpPr/>
          <p:nvPr/>
        </p:nvSpPr>
        <p:spPr>
          <a:xfrm>
            <a:off x="607219" y="5000625"/>
            <a:ext cx="7929563" cy="555069"/>
          </a:xfrm>
          <a:prstGeom prst="rect">
            <a:avLst/>
          </a:prstGeom>
          <a:noFill/>
          <a:ln/>
        </p:spPr>
        <p:txBody>
          <a:bodyPr wrap="square" lIns="0" tIns="0" rIns="0" bIns="0" rtlCol="0" anchor="t"/>
          <a:lstStyle/>
          <a:p>
            <a:pPr algn="l" indent="0" marL="0">
              <a:lnSpc>
                <a:spcPts val="2150"/>
              </a:lnSpc>
              <a:buNone/>
            </a:pPr>
            <a:r>
              <a:rPr lang="en-US" sz="1350" dirty="0">
                <a:solidFill>
                  <a:srgbClr val="D7E5D8"/>
                </a:solidFill>
                <a:latin typeface="Syne" pitchFamily="34" charset="0"/>
                <a:ea typeface="Syne" pitchFamily="34" charset="-122"/>
                <a:cs typeface="Syne" pitchFamily="34" charset="-120"/>
              </a:rPr>
              <a:t>Chai is a flexible assertion library for JavaScript. It offers a human-readable syntax and supports various testing styles, including TDD (Test-Driven Development) and BDD (Behavior-Driven Development).</a:t>
            </a:r>
            <a:endParaRPr lang="en-US" sz="1350" dirty="0"/>
          </a:p>
        </p:txBody>
      </p:sp>
      <p:pic>
        <p:nvPicPr>
          <p:cNvPr id="10" name="Image 3" descr="preencoded.png">    </p:cNvPr>
          <p:cNvPicPr>
            <a:picLocks noChangeAspect="1"/>
          </p:cNvPicPr>
          <p:nvPr/>
        </p:nvPicPr>
        <p:blipFill>
          <a:blip r:embed="rId4"/>
          <a:stretch>
            <a:fillRect/>
          </a:stretch>
        </p:blipFill>
        <p:spPr>
          <a:xfrm>
            <a:off x="607219" y="6076117"/>
            <a:ext cx="433745" cy="433745"/>
          </a:xfrm>
          <a:prstGeom prst="rect">
            <a:avLst/>
          </a:prstGeom>
        </p:spPr>
      </p:pic>
      <p:sp>
        <p:nvSpPr>
          <p:cNvPr id="11" name="Text 5"/>
          <p:cNvSpPr/>
          <p:nvPr/>
        </p:nvSpPr>
        <p:spPr>
          <a:xfrm>
            <a:off x="607219" y="6683335"/>
            <a:ext cx="3031093" cy="271105"/>
          </a:xfrm>
          <a:prstGeom prst="rect">
            <a:avLst/>
          </a:prstGeom>
          <a:noFill/>
          <a:ln/>
        </p:spPr>
        <p:txBody>
          <a:bodyPr wrap="none" lIns="0" tIns="0" rIns="0" bIns="0" rtlCol="0" anchor="t"/>
          <a:lstStyle/>
          <a:p>
            <a:pPr algn="l" indent="0" marL="0">
              <a:lnSpc>
                <a:spcPts val="2100"/>
              </a:lnSpc>
              <a:buNone/>
            </a:pPr>
            <a:r>
              <a:rPr lang="en-US" sz="1700" b="1" dirty="0">
                <a:solidFill>
                  <a:srgbClr val="D7E5D8"/>
                </a:solidFill>
                <a:latin typeface="Syne Extra Bold" pitchFamily="34" charset="0"/>
                <a:ea typeface="Syne Extra Bold" pitchFamily="34" charset="-122"/>
                <a:cs typeface="Syne Extra Bold" pitchFamily="34" charset="-120"/>
              </a:rPr>
              <a:t>Combined Power</a:t>
            </a:r>
            <a:endParaRPr lang="en-US" sz="1700" dirty="0"/>
          </a:p>
        </p:txBody>
      </p:sp>
      <p:sp>
        <p:nvSpPr>
          <p:cNvPr id="12" name="Text 6"/>
          <p:cNvSpPr/>
          <p:nvPr/>
        </p:nvSpPr>
        <p:spPr>
          <a:xfrm>
            <a:off x="607219" y="7058501"/>
            <a:ext cx="7929563" cy="555069"/>
          </a:xfrm>
          <a:prstGeom prst="rect">
            <a:avLst/>
          </a:prstGeom>
          <a:noFill/>
          <a:ln/>
        </p:spPr>
        <p:txBody>
          <a:bodyPr wrap="square" lIns="0" tIns="0" rIns="0" bIns="0" rtlCol="0" anchor="t"/>
          <a:lstStyle/>
          <a:p>
            <a:pPr algn="l" indent="0" marL="0">
              <a:lnSpc>
                <a:spcPts val="2150"/>
              </a:lnSpc>
              <a:buNone/>
            </a:pPr>
            <a:r>
              <a:rPr lang="en-US" sz="1350" dirty="0">
                <a:solidFill>
                  <a:srgbClr val="D7E5D8"/>
                </a:solidFill>
                <a:latin typeface="Syne" pitchFamily="34" charset="0"/>
                <a:ea typeface="Syne" pitchFamily="34" charset="-122"/>
                <a:cs typeface="Syne" pitchFamily="34" charset="-120"/>
              </a:rPr>
              <a:t>Together, Jest and Chai provide a powerful testing ecosystem. They complement each other, offering a comprehensive set of tools for building robust and reliable backend applications.</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114550"/>
          </a:xfrm>
          <a:prstGeom prst="rect">
            <a:avLst/>
          </a:prstGeom>
        </p:spPr>
      </p:pic>
      <p:sp>
        <p:nvSpPr>
          <p:cNvPr id="3" name="Text 0"/>
          <p:cNvSpPr/>
          <p:nvPr/>
        </p:nvSpPr>
        <p:spPr>
          <a:xfrm>
            <a:off x="591979" y="2579727"/>
            <a:ext cx="13446443" cy="1057275"/>
          </a:xfrm>
          <a:prstGeom prst="rect">
            <a:avLst/>
          </a:prstGeom>
          <a:noFill/>
          <a:ln/>
        </p:spPr>
        <p:txBody>
          <a:bodyPr wrap="square" lIns="0" tIns="0" rIns="0" bIns="0" rtlCol="0" anchor="t"/>
          <a:lstStyle/>
          <a:p>
            <a:pPr indent="0" marL="0">
              <a:lnSpc>
                <a:spcPts val="4150"/>
              </a:lnSpc>
              <a:buNone/>
            </a:pPr>
            <a:r>
              <a:rPr lang="en-US" sz="3300" b="1" dirty="0">
                <a:solidFill>
                  <a:srgbClr val="F0F4F1"/>
                </a:solidFill>
                <a:latin typeface="Syne Extra Bold" pitchFamily="34" charset="0"/>
                <a:ea typeface="Syne Extra Bold" pitchFamily="34" charset="-122"/>
                <a:cs typeface="Syne Extra Bold" pitchFamily="34" charset="-120"/>
              </a:rPr>
              <a:t>GraphQL: The Modern Data Query Language</a:t>
            </a:r>
            <a:endParaRPr lang="en-US" sz="3300" dirty="0"/>
          </a:p>
        </p:txBody>
      </p:sp>
      <p:sp>
        <p:nvSpPr>
          <p:cNvPr id="4" name="Shape 1"/>
          <p:cNvSpPr/>
          <p:nvPr/>
        </p:nvSpPr>
        <p:spPr>
          <a:xfrm>
            <a:off x="591979" y="5829538"/>
            <a:ext cx="13446443" cy="22860"/>
          </a:xfrm>
          <a:prstGeom prst="roundRect">
            <a:avLst>
              <a:gd name="adj" fmla="val 310804"/>
            </a:avLst>
          </a:prstGeom>
          <a:solidFill>
            <a:srgbClr val="6D9121"/>
          </a:solidFill>
          <a:ln/>
        </p:spPr>
      </p:sp>
      <p:sp>
        <p:nvSpPr>
          <p:cNvPr id="5" name="Shape 2"/>
          <p:cNvSpPr/>
          <p:nvPr/>
        </p:nvSpPr>
        <p:spPr>
          <a:xfrm>
            <a:off x="3899892" y="5237559"/>
            <a:ext cx="22860" cy="591979"/>
          </a:xfrm>
          <a:prstGeom prst="roundRect">
            <a:avLst>
              <a:gd name="adj" fmla="val 310804"/>
            </a:avLst>
          </a:prstGeom>
          <a:solidFill>
            <a:srgbClr val="6D9121"/>
          </a:solidFill>
          <a:ln/>
        </p:spPr>
      </p:sp>
      <p:sp>
        <p:nvSpPr>
          <p:cNvPr id="6" name="Shape 3"/>
          <p:cNvSpPr/>
          <p:nvPr/>
        </p:nvSpPr>
        <p:spPr>
          <a:xfrm>
            <a:off x="3721060" y="5639276"/>
            <a:ext cx="380524" cy="380524"/>
          </a:xfrm>
          <a:prstGeom prst="roundRect">
            <a:avLst>
              <a:gd name="adj" fmla="val 18672"/>
            </a:avLst>
          </a:prstGeom>
          <a:solidFill>
            <a:srgbClr val="547808"/>
          </a:solidFill>
          <a:ln w="7620">
            <a:solidFill>
              <a:srgbClr val="6D9121"/>
            </a:solidFill>
            <a:prstDash val="solid"/>
          </a:ln>
        </p:spPr>
      </p:sp>
      <p:sp>
        <p:nvSpPr>
          <p:cNvPr id="7" name="Text 4"/>
          <p:cNvSpPr/>
          <p:nvPr/>
        </p:nvSpPr>
        <p:spPr>
          <a:xfrm>
            <a:off x="3844171" y="5702618"/>
            <a:ext cx="134303" cy="253722"/>
          </a:xfrm>
          <a:prstGeom prst="rect">
            <a:avLst/>
          </a:prstGeom>
          <a:noFill/>
          <a:ln/>
        </p:spPr>
        <p:txBody>
          <a:bodyPr wrap="none" lIns="0" tIns="0" rIns="0" bIns="0" rtlCol="0" anchor="t"/>
          <a:lstStyle/>
          <a:p>
            <a:pPr algn="ctr" indent="0" marL="0">
              <a:lnSpc>
                <a:spcPts val="1950"/>
              </a:lnSpc>
              <a:buNone/>
            </a:pPr>
            <a:r>
              <a:rPr lang="en-US" sz="1950" b="1" dirty="0">
                <a:solidFill>
                  <a:srgbClr val="FFFFFF"/>
                </a:solidFill>
                <a:latin typeface="Syne Extra Bold" pitchFamily="34" charset="0"/>
                <a:ea typeface="Syne Extra Bold" pitchFamily="34" charset="-122"/>
                <a:cs typeface="Syne Extra Bold" pitchFamily="34" charset="-120"/>
              </a:rPr>
              <a:t>1</a:t>
            </a:r>
            <a:endParaRPr lang="en-US" sz="1950" dirty="0"/>
          </a:p>
        </p:txBody>
      </p:sp>
      <p:sp>
        <p:nvSpPr>
          <p:cNvPr id="8" name="Text 5"/>
          <p:cNvSpPr/>
          <p:nvPr/>
        </p:nvSpPr>
        <p:spPr>
          <a:xfrm>
            <a:off x="2575560" y="3890724"/>
            <a:ext cx="2671405" cy="264319"/>
          </a:xfrm>
          <a:prstGeom prst="rect">
            <a:avLst/>
          </a:prstGeom>
          <a:noFill/>
          <a:ln/>
        </p:spPr>
        <p:txBody>
          <a:bodyPr wrap="none" lIns="0" tIns="0" rIns="0" bIns="0" rtlCol="0" anchor="t"/>
          <a:lstStyle/>
          <a:p>
            <a:pPr algn="ctr" indent="0" marL="0">
              <a:lnSpc>
                <a:spcPts val="2050"/>
              </a:lnSpc>
              <a:buNone/>
            </a:pPr>
            <a:r>
              <a:rPr lang="en-US" sz="1650" b="1" dirty="0">
                <a:solidFill>
                  <a:srgbClr val="D7E5D8"/>
                </a:solidFill>
                <a:latin typeface="Syne Extra Bold" pitchFamily="34" charset="0"/>
                <a:ea typeface="Syne Extra Bold" pitchFamily="34" charset="-122"/>
                <a:cs typeface="Syne Extra Bold" pitchFamily="34" charset="-120"/>
              </a:rPr>
              <a:t>Flexible Queries</a:t>
            </a:r>
            <a:endParaRPr lang="en-US" sz="1650" dirty="0"/>
          </a:p>
        </p:txBody>
      </p:sp>
      <p:sp>
        <p:nvSpPr>
          <p:cNvPr id="9" name="Text 6"/>
          <p:cNvSpPr/>
          <p:nvPr/>
        </p:nvSpPr>
        <p:spPr>
          <a:xfrm>
            <a:off x="761048" y="4256484"/>
            <a:ext cx="6300549" cy="811887"/>
          </a:xfrm>
          <a:prstGeom prst="rect">
            <a:avLst/>
          </a:prstGeom>
          <a:noFill/>
          <a:ln/>
        </p:spPr>
        <p:txBody>
          <a:bodyPr wrap="square" lIns="0" tIns="0" rIns="0" bIns="0" rtlCol="0" anchor="t"/>
          <a:lstStyle/>
          <a:p>
            <a:pPr algn="ctr" indent="0" marL="0">
              <a:lnSpc>
                <a:spcPts val="2100"/>
              </a:lnSpc>
              <a:buNone/>
            </a:pPr>
            <a:r>
              <a:rPr lang="en-US" sz="1300" dirty="0">
                <a:solidFill>
                  <a:srgbClr val="D7E5D8"/>
                </a:solidFill>
                <a:latin typeface="Syne" pitchFamily="34" charset="0"/>
                <a:ea typeface="Syne" pitchFamily="34" charset="-122"/>
                <a:cs typeface="Syne" pitchFamily="34" charset="-120"/>
              </a:rPr>
              <a:t>GraphQL allows clients to request precisely the data they need, minimizing unnecessary data transfer and improving performance. It provides a powerful and efficient way to interact with databases.</a:t>
            </a:r>
            <a:endParaRPr lang="en-US" sz="1300" dirty="0"/>
          </a:p>
        </p:txBody>
      </p:sp>
      <p:sp>
        <p:nvSpPr>
          <p:cNvPr id="10" name="Shape 7"/>
          <p:cNvSpPr/>
          <p:nvPr/>
        </p:nvSpPr>
        <p:spPr>
          <a:xfrm>
            <a:off x="7303770" y="5829538"/>
            <a:ext cx="22860" cy="591979"/>
          </a:xfrm>
          <a:prstGeom prst="roundRect">
            <a:avLst>
              <a:gd name="adj" fmla="val 310804"/>
            </a:avLst>
          </a:prstGeom>
          <a:solidFill>
            <a:srgbClr val="6D9121"/>
          </a:solidFill>
          <a:ln/>
        </p:spPr>
      </p:sp>
      <p:sp>
        <p:nvSpPr>
          <p:cNvPr id="11" name="Shape 8"/>
          <p:cNvSpPr/>
          <p:nvPr/>
        </p:nvSpPr>
        <p:spPr>
          <a:xfrm>
            <a:off x="7124938" y="5639276"/>
            <a:ext cx="380524" cy="380524"/>
          </a:xfrm>
          <a:prstGeom prst="roundRect">
            <a:avLst>
              <a:gd name="adj" fmla="val 18672"/>
            </a:avLst>
          </a:prstGeom>
          <a:solidFill>
            <a:srgbClr val="547808"/>
          </a:solidFill>
          <a:ln w="7620">
            <a:solidFill>
              <a:srgbClr val="6D9121"/>
            </a:solidFill>
            <a:prstDash val="solid"/>
          </a:ln>
        </p:spPr>
      </p:sp>
      <p:sp>
        <p:nvSpPr>
          <p:cNvPr id="12" name="Text 9"/>
          <p:cNvSpPr/>
          <p:nvPr/>
        </p:nvSpPr>
        <p:spPr>
          <a:xfrm>
            <a:off x="7187922" y="5702618"/>
            <a:ext cx="254556" cy="253722"/>
          </a:xfrm>
          <a:prstGeom prst="rect">
            <a:avLst/>
          </a:prstGeom>
          <a:noFill/>
          <a:ln/>
        </p:spPr>
        <p:txBody>
          <a:bodyPr wrap="none" lIns="0" tIns="0" rIns="0" bIns="0" rtlCol="0" anchor="t"/>
          <a:lstStyle/>
          <a:p>
            <a:pPr algn="ctr" indent="0" marL="0">
              <a:lnSpc>
                <a:spcPts val="1950"/>
              </a:lnSpc>
              <a:buNone/>
            </a:pPr>
            <a:r>
              <a:rPr lang="en-US" sz="1950" b="1" dirty="0">
                <a:solidFill>
                  <a:srgbClr val="FFFFFF"/>
                </a:solidFill>
                <a:latin typeface="Syne Extra Bold" pitchFamily="34" charset="0"/>
                <a:ea typeface="Syne Extra Bold" pitchFamily="34" charset="-122"/>
                <a:cs typeface="Syne Extra Bold" pitchFamily="34" charset="-120"/>
              </a:rPr>
              <a:t>2</a:t>
            </a:r>
            <a:endParaRPr lang="en-US" sz="1950" dirty="0"/>
          </a:p>
        </p:txBody>
      </p:sp>
      <p:sp>
        <p:nvSpPr>
          <p:cNvPr id="13" name="Text 10"/>
          <p:cNvSpPr/>
          <p:nvPr/>
        </p:nvSpPr>
        <p:spPr>
          <a:xfrm>
            <a:off x="6160175" y="6590705"/>
            <a:ext cx="2310051" cy="264319"/>
          </a:xfrm>
          <a:prstGeom prst="rect">
            <a:avLst/>
          </a:prstGeom>
          <a:noFill/>
          <a:ln/>
        </p:spPr>
        <p:txBody>
          <a:bodyPr wrap="none" lIns="0" tIns="0" rIns="0" bIns="0" rtlCol="0" anchor="t"/>
          <a:lstStyle/>
          <a:p>
            <a:pPr algn="ctr" indent="0" marL="0">
              <a:lnSpc>
                <a:spcPts val="2050"/>
              </a:lnSpc>
              <a:buNone/>
            </a:pPr>
            <a:r>
              <a:rPr lang="en-US" sz="1650" b="1" dirty="0">
                <a:solidFill>
                  <a:srgbClr val="D7E5D8"/>
                </a:solidFill>
                <a:latin typeface="Syne Extra Bold" pitchFamily="34" charset="0"/>
                <a:ea typeface="Syne Extra Bold" pitchFamily="34" charset="-122"/>
                <a:cs typeface="Syne Extra Bold" pitchFamily="34" charset="-120"/>
              </a:rPr>
              <a:t>Strong Typing</a:t>
            </a:r>
            <a:endParaRPr lang="en-US" sz="1650" dirty="0"/>
          </a:p>
        </p:txBody>
      </p:sp>
      <p:sp>
        <p:nvSpPr>
          <p:cNvPr id="14" name="Text 11"/>
          <p:cNvSpPr/>
          <p:nvPr/>
        </p:nvSpPr>
        <p:spPr>
          <a:xfrm>
            <a:off x="4164925" y="6956465"/>
            <a:ext cx="6300549" cy="811887"/>
          </a:xfrm>
          <a:prstGeom prst="rect">
            <a:avLst/>
          </a:prstGeom>
          <a:noFill/>
          <a:ln/>
        </p:spPr>
        <p:txBody>
          <a:bodyPr wrap="square" lIns="0" tIns="0" rIns="0" bIns="0" rtlCol="0" anchor="t"/>
          <a:lstStyle/>
          <a:p>
            <a:pPr algn="ctr" indent="0" marL="0">
              <a:lnSpc>
                <a:spcPts val="2100"/>
              </a:lnSpc>
              <a:buNone/>
            </a:pPr>
            <a:r>
              <a:rPr lang="en-US" sz="1300" dirty="0">
                <a:solidFill>
                  <a:srgbClr val="D7E5D8"/>
                </a:solidFill>
                <a:latin typeface="Syne" pitchFamily="34" charset="0"/>
                <a:ea typeface="Syne" pitchFamily="34" charset="-122"/>
                <a:cs typeface="Syne" pitchFamily="34" charset="-120"/>
              </a:rPr>
              <a:t>GraphQL enforces a strong type system, ensuring that data is consistent and predictable. This reduces errors and promotes code clarity, making it easier to manage complex data structures.</a:t>
            </a:r>
            <a:endParaRPr lang="en-US" sz="1300" dirty="0"/>
          </a:p>
        </p:txBody>
      </p:sp>
      <p:sp>
        <p:nvSpPr>
          <p:cNvPr id="15" name="Shape 12"/>
          <p:cNvSpPr/>
          <p:nvPr/>
        </p:nvSpPr>
        <p:spPr>
          <a:xfrm>
            <a:off x="10707648" y="5237559"/>
            <a:ext cx="22860" cy="591979"/>
          </a:xfrm>
          <a:prstGeom prst="roundRect">
            <a:avLst>
              <a:gd name="adj" fmla="val 310804"/>
            </a:avLst>
          </a:prstGeom>
          <a:solidFill>
            <a:srgbClr val="6D9121"/>
          </a:solidFill>
          <a:ln/>
        </p:spPr>
      </p:sp>
      <p:sp>
        <p:nvSpPr>
          <p:cNvPr id="16" name="Shape 13"/>
          <p:cNvSpPr/>
          <p:nvPr/>
        </p:nvSpPr>
        <p:spPr>
          <a:xfrm>
            <a:off x="10528816" y="5639276"/>
            <a:ext cx="380524" cy="380524"/>
          </a:xfrm>
          <a:prstGeom prst="roundRect">
            <a:avLst>
              <a:gd name="adj" fmla="val 18672"/>
            </a:avLst>
          </a:prstGeom>
          <a:solidFill>
            <a:srgbClr val="547808"/>
          </a:solidFill>
          <a:ln w="7620">
            <a:solidFill>
              <a:srgbClr val="6D9121"/>
            </a:solidFill>
            <a:prstDash val="solid"/>
          </a:ln>
        </p:spPr>
      </p:sp>
      <p:sp>
        <p:nvSpPr>
          <p:cNvPr id="17" name="Text 14"/>
          <p:cNvSpPr/>
          <p:nvPr/>
        </p:nvSpPr>
        <p:spPr>
          <a:xfrm>
            <a:off x="10585133" y="5702618"/>
            <a:ext cx="267772" cy="253722"/>
          </a:xfrm>
          <a:prstGeom prst="rect">
            <a:avLst/>
          </a:prstGeom>
          <a:noFill/>
          <a:ln/>
        </p:spPr>
        <p:txBody>
          <a:bodyPr wrap="none" lIns="0" tIns="0" rIns="0" bIns="0" rtlCol="0" anchor="t"/>
          <a:lstStyle/>
          <a:p>
            <a:pPr algn="ctr" indent="0" marL="0">
              <a:lnSpc>
                <a:spcPts val="1950"/>
              </a:lnSpc>
              <a:buNone/>
            </a:pPr>
            <a:r>
              <a:rPr lang="en-US" sz="1950" b="1" dirty="0">
                <a:solidFill>
                  <a:srgbClr val="FFFFFF"/>
                </a:solidFill>
                <a:latin typeface="Syne Extra Bold" pitchFamily="34" charset="0"/>
                <a:ea typeface="Syne Extra Bold" pitchFamily="34" charset="-122"/>
                <a:cs typeface="Syne Extra Bold" pitchFamily="34" charset="-120"/>
              </a:rPr>
              <a:t>3</a:t>
            </a:r>
            <a:endParaRPr lang="en-US" sz="1950" dirty="0"/>
          </a:p>
        </p:txBody>
      </p:sp>
      <p:sp>
        <p:nvSpPr>
          <p:cNvPr id="18" name="Text 15"/>
          <p:cNvSpPr/>
          <p:nvPr/>
        </p:nvSpPr>
        <p:spPr>
          <a:xfrm>
            <a:off x="9661803" y="3890724"/>
            <a:ext cx="2114550" cy="264319"/>
          </a:xfrm>
          <a:prstGeom prst="rect">
            <a:avLst/>
          </a:prstGeom>
          <a:noFill/>
          <a:ln/>
        </p:spPr>
        <p:txBody>
          <a:bodyPr wrap="none" lIns="0" tIns="0" rIns="0" bIns="0" rtlCol="0" anchor="t"/>
          <a:lstStyle/>
          <a:p>
            <a:pPr algn="ctr" indent="0" marL="0">
              <a:lnSpc>
                <a:spcPts val="2050"/>
              </a:lnSpc>
              <a:buNone/>
            </a:pPr>
            <a:r>
              <a:rPr lang="en-US" sz="1650" b="1" dirty="0">
                <a:solidFill>
                  <a:srgbClr val="D7E5D8"/>
                </a:solidFill>
                <a:latin typeface="Syne Extra Bold" pitchFamily="34" charset="0"/>
                <a:ea typeface="Syne Extra Bold" pitchFamily="34" charset="-122"/>
                <a:cs typeface="Syne Extra Bold" pitchFamily="34" charset="-120"/>
              </a:rPr>
              <a:t>Evolutionary</a:t>
            </a:r>
            <a:endParaRPr lang="en-US" sz="1650" dirty="0"/>
          </a:p>
        </p:txBody>
      </p:sp>
      <p:sp>
        <p:nvSpPr>
          <p:cNvPr id="19" name="Text 16"/>
          <p:cNvSpPr/>
          <p:nvPr/>
        </p:nvSpPr>
        <p:spPr>
          <a:xfrm>
            <a:off x="7568803" y="4256484"/>
            <a:ext cx="6300549" cy="811887"/>
          </a:xfrm>
          <a:prstGeom prst="rect">
            <a:avLst/>
          </a:prstGeom>
          <a:noFill/>
          <a:ln/>
        </p:spPr>
        <p:txBody>
          <a:bodyPr wrap="square" lIns="0" tIns="0" rIns="0" bIns="0" rtlCol="0" anchor="t"/>
          <a:lstStyle/>
          <a:p>
            <a:pPr algn="ctr" indent="0" marL="0">
              <a:lnSpc>
                <a:spcPts val="2100"/>
              </a:lnSpc>
              <a:buNone/>
            </a:pPr>
            <a:r>
              <a:rPr lang="en-US" sz="1300" dirty="0">
                <a:solidFill>
                  <a:srgbClr val="D7E5D8"/>
                </a:solidFill>
                <a:latin typeface="Syne" pitchFamily="34" charset="0"/>
                <a:ea typeface="Syne" pitchFamily="34" charset="-122"/>
                <a:cs typeface="Syne" pitchFamily="34" charset="-120"/>
              </a:rPr>
              <a:t>GraphQL is a rapidly evolving technology that is continually being improved. As new features and capabilities are added, it remains at the forefront of backend development, providing innovative solutions for data management.</a:t>
            </a:r>
            <a:endParaRPr lang="en-US"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77823" y="760571"/>
            <a:ext cx="7788354" cy="1210389"/>
          </a:xfrm>
          <a:prstGeom prst="rect">
            <a:avLst/>
          </a:prstGeom>
          <a:noFill/>
          <a:ln/>
        </p:spPr>
        <p:txBody>
          <a:bodyPr wrap="square" lIns="0" tIns="0" rIns="0" bIns="0" rtlCol="0" anchor="t"/>
          <a:lstStyle/>
          <a:p>
            <a:pPr indent="0" marL="0">
              <a:lnSpc>
                <a:spcPts val="4750"/>
              </a:lnSpc>
              <a:buNone/>
            </a:pPr>
            <a:r>
              <a:rPr lang="en-US" sz="3800" b="1" dirty="0">
                <a:solidFill>
                  <a:srgbClr val="F0F4F1"/>
                </a:solidFill>
                <a:latin typeface="Syne Extra Bold" pitchFamily="34" charset="0"/>
                <a:ea typeface="Syne Extra Bold" pitchFamily="34" charset="-122"/>
                <a:cs typeface="Syne Extra Bold" pitchFamily="34" charset="-120"/>
              </a:rPr>
              <a:t>Integrating These Technologies</a:t>
            </a:r>
            <a:endParaRPr lang="en-US" sz="3800" dirty="0"/>
          </a:p>
        </p:txBody>
      </p:sp>
      <p:pic>
        <p:nvPicPr>
          <p:cNvPr id="4" name="Image 1" descr="preencoded.png">    </p:cNvPr>
          <p:cNvPicPr>
            <a:picLocks noChangeAspect="1"/>
          </p:cNvPicPr>
          <p:nvPr/>
        </p:nvPicPr>
        <p:blipFill>
          <a:blip r:embed="rId2"/>
          <a:stretch>
            <a:fillRect/>
          </a:stretch>
        </p:blipFill>
        <p:spPr>
          <a:xfrm>
            <a:off x="677823" y="2261473"/>
            <a:ext cx="968454" cy="1735812"/>
          </a:xfrm>
          <a:prstGeom prst="rect">
            <a:avLst/>
          </a:prstGeom>
        </p:spPr>
      </p:pic>
      <p:sp>
        <p:nvSpPr>
          <p:cNvPr id="5" name="Text 1"/>
          <p:cNvSpPr/>
          <p:nvPr/>
        </p:nvSpPr>
        <p:spPr>
          <a:xfrm>
            <a:off x="1936790" y="2455069"/>
            <a:ext cx="3368993" cy="302657"/>
          </a:xfrm>
          <a:prstGeom prst="rect">
            <a:avLst/>
          </a:prstGeom>
          <a:noFill/>
          <a:ln/>
        </p:spPr>
        <p:txBody>
          <a:bodyPr wrap="none" lIns="0" tIns="0" rIns="0" bIns="0" rtlCol="0" anchor="t"/>
          <a:lstStyle/>
          <a:p>
            <a:pPr algn="l" indent="0" marL="0">
              <a:lnSpc>
                <a:spcPts val="2350"/>
              </a:lnSpc>
              <a:buNone/>
            </a:pPr>
            <a:r>
              <a:rPr lang="en-US" sz="1900" b="1" dirty="0">
                <a:solidFill>
                  <a:srgbClr val="D7E5D8"/>
                </a:solidFill>
                <a:latin typeface="Syne Extra Bold" pitchFamily="34" charset="0"/>
                <a:ea typeface="Syne Extra Bold" pitchFamily="34" charset="-122"/>
                <a:cs typeface="Syne Extra Bold" pitchFamily="34" charset="-120"/>
              </a:rPr>
              <a:t>API Development</a:t>
            </a:r>
            <a:endParaRPr lang="en-US" sz="1900" dirty="0"/>
          </a:p>
        </p:txBody>
      </p:sp>
      <p:sp>
        <p:nvSpPr>
          <p:cNvPr id="6" name="Text 2"/>
          <p:cNvSpPr/>
          <p:nvPr/>
        </p:nvSpPr>
        <p:spPr>
          <a:xfrm>
            <a:off x="1936790" y="2873931"/>
            <a:ext cx="6529388" cy="929759"/>
          </a:xfrm>
          <a:prstGeom prst="rect">
            <a:avLst/>
          </a:prstGeom>
          <a:noFill/>
          <a:ln/>
        </p:spPr>
        <p:txBody>
          <a:bodyPr wrap="square" lIns="0" tIns="0" rIns="0" bIns="0" rtlCol="0" anchor="t"/>
          <a:lstStyle/>
          <a:p>
            <a:pPr algn="l" indent="0" marL="0">
              <a:lnSpc>
                <a:spcPts val="2400"/>
              </a:lnSpc>
              <a:buNone/>
            </a:pPr>
            <a:r>
              <a:rPr lang="en-US" sz="1500" dirty="0">
                <a:solidFill>
                  <a:srgbClr val="D7E5D8"/>
                </a:solidFill>
                <a:latin typeface="Syne" pitchFamily="34" charset="0"/>
                <a:ea typeface="Syne" pitchFamily="34" charset="-122"/>
                <a:cs typeface="Syne" pitchFamily="34" charset="-120"/>
              </a:rPr>
              <a:t>REST APIs serve as the foundation for communication between your application and external services. They provide a standardized way to exchange data, enabling smooth integration with other systems.</a:t>
            </a:r>
            <a:endParaRPr lang="en-US" sz="1500" dirty="0"/>
          </a:p>
        </p:txBody>
      </p:sp>
      <p:pic>
        <p:nvPicPr>
          <p:cNvPr id="7" name="Image 2" descr="preencoded.png">    </p:cNvPr>
          <p:cNvPicPr>
            <a:picLocks noChangeAspect="1"/>
          </p:cNvPicPr>
          <p:nvPr/>
        </p:nvPicPr>
        <p:blipFill>
          <a:blip r:embed="rId3"/>
          <a:stretch>
            <a:fillRect/>
          </a:stretch>
        </p:blipFill>
        <p:spPr>
          <a:xfrm>
            <a:off x="677823" y="3997285"/>
            <a:ext cx="968454" cy="1735812"/>
          </a:xfrm>
          <a:prstGeom prst="rect">
            <a:avLst/>
          </a:prstGeom>
        </p:spPr>
      </p:pic>
      <p:sp>
        <p:nvSpPr>
          <p:cNvPr id="8" name="Text 3"/>
          <p:cNvSpPr/>
          <p:nvPr/>
        </p:nvSpPr>
        <p:spPr>
          <a:xfrm>
            <a:off x="1936790" y="4190881"/>
            <a:ext cx="2421136" cy="302657"/>
          </a:xfrm>
          <a:prstGeom prst="rect">
            <a:avLst/>
          </a:prstGeom>
          <a:noFill/>
          <a:ln/>
        </p:spPr>
        <p:txBody>
          <a:bodyPr wrap="none" lIns="0" tIns="0" rIns="0" bIns="0" rtlCol="0" anchor="t"/>
          <a:lstStyle/>
          <a:p>
            <a:pPr algn="l" indent="0" marL="0">
              <a:lnSpc>
                <a:spcPts val="2350"/>
              </a:lnSpc>
              <a:buNone/>
            </a:pPr>
            <a:r>
              <a:rPr lang="en-US" sz="1900" b="1" dirty="0">
                <a:solidFill>
                  <a:srgbClr val="D7E5D8"/>
                </a:solidFill>
                <a:latin typeface="Syne Extra Bold" pitchFamily="34" charset="0"/>
                <a:ea typeface="Syne Extra Bold" pitchFamily="34" charset="-122"/>
                <a:cs typeface="Syne Extra Bold" pitchFamily="34" charset="-120"/>
              </a:rPr>
              <a:t>Testing</a:t>
            </a:r>
            <a:endParaRPr lang="en-US" sz="1900" dirty="0"/>
          </a:p>
        </p:txBody>
      </p:sp>
      <p:sp>
        <p:nvSpPr>
          <p:cNvPr id="9" name="Text 4"/>
          <p:cNvSpPr/>
          <p:nvPr/>
        </p:nvSpPr>
        <p:spPr>
          <a:xfrm>
            <a:off x="1936790" y="4609743"/>
            <a:ext cx="6529388" cy="929759"/>
          </a:xfrm>
          <a:prstGeom prst="rect">
            <a:avLst/>
          </a:prstGeom>
          <a:noFill/>
          <a:ln/>
        </p:spPr>
        <p:txBody>
          <a:bodyPr wrap="square" lIns="0" tIns="0" rIns="0" bIns="0" rtlCol="0" anchor="t"/>
          <a:lstStyle/>
          <a:p>
            <a:pPr algn="l" indent="0" marL="0">
              <a:lnSpc>
                <a:spcPts val="2400"/>
              </a:lnSpc>
              <a:buNone/>
            </a:pPr>
            <a:r>
              <a:rPr lang="en-US" sz="1500" dirty="0">
                <a:solidFill>
                  <a:srgbClr val="D7E5D8"/>
                </a:solidFill>
                <a:latin typeface="Syne" pitchFamily="34" charset="0"/>
                <a:ea typeface="Syne" pitchFamily="34" charset="-122"/>
                <a:cs typeface="Syne" pitchFamily="34" charset="-120"/>
              </a:rPr>
              <a:t>Testing frameworks like Mocha, Jest, and Chai play a crucial role in ensuring code quality. They help you identify bugs, validate functionality, and build confidence in your backend application.</a:t>
            </a:r>
            <a:endParaRPr lang="en-US" sz="1500" dirty="0"/>
          </a:p>
        </p:txBody>
      </p:sp>
      <p:pic>
        <p:nvPicPr>
          <p:cNvPr id="10" name="Image 3" descr="preencoded.png">    </p:cNvPr>
          <p:cNvPicPr>
            <a:picLocks noChangeAspect="1"/>
          </p:cNvPicPr>
          <p:nvPr/>
        </p:nvPicPr>
        <p:blipFill>
          <a:blip r:embed="rId4"/>
          <a:stretch>
            <a:fillRect/>
          </a:stretch>
        </p:blipFill>
        <p:spPr>
          <a:xfrm>
            <a:off x="677823" y="5733098"/>
            <a:ext cx="968454" cy="1735812"/>
          </a:xfrm>
          <a:prstGeom prst="rect">
            <a:avLst/>
          </a:prstGeom>
        </p:spPr>
      </p:pic>
      <p:sp>
        <p:nvSpPr>
          <p:cNvPr id="11" name="Text 5"/>
          <p:cNvSpPr/>
          <p:nvPr/>
        </p:nvSpPr>
        <p:spPr>
          <a:xfrm>
            <a:off x="1936790" y="5926693"/>
            <a:ext cx="3697962" cy="302657"/>
          </a:xfrm>
          <a:prstGeom prst="rect">
            <a:avLst/>
          </a:prstGeom>
          <a:noFill/>
          <a:ln/>
        </p:spPr>
        <p:txBody>
          <a:bodyPr wrap="none" lIns="0" tIns="0" rIns="0" bIns="0" rtlCol="0" anchor="t"/>
          <a:lstStyle/>
          <a:p>
            <a:pPr algn="l" indent="0" marL="0">
              <a:lnSpc>
                <a:spcPts val="2350"/>
              </a:lnSpc>
              <a:buNone/>
            </a:pPr>
            <a:r>
              <a:rPr lang="en-US" sz="1900" b="1" dirty="0">
                <a:solidFill>
                  <a:srgbClr val="D7E5D8"/>
                </a:solidFill>
                <a:latin typeface="Syne Extra Bold" pitchFamily="34" charset="0"/>
                <a:ea typeface="Syne Extra Bold" pitchFamily="34" charset="-122"/>
                <a:cs typeface="Syne Extra Bold" pitchFamily="34" charset="-120"/>
              </a:rPr>
              <a:t>Data Management</a:t>
            </a:r>
            <a:endParaRPr lang="en-US" sz="1900" dirty="0"/>
          </a:p>
        </p:txBody>
      </p:sp>
      <p:sp>
        <p:nvSpPr>
          <p:cNvPr id="12" name="Text 6"/>
          <p:cNvSpPr/>
          <p:nvPr/>
        </p:nvSpPr>
        <p:spPr>
          <a:xfrm>
            <a:off x="1936790" y="6345555"/>
            <a:ext cx="6529388" cy="929759"/>
          </a:xfrm>
          <a:prstGeom prst="rect">
            <a:avLst/>
          </a:prstGeom>
          <a:noFill/>
          <a:ln/>
        </p:spPr>
        <p:txBody>
          <a:bodyPr wrap="square" lIns="0" tIns="0" rIns="0" bIns="0" rtlCol="0" anchor="t"/>
          <a:lstStyle/>
          <a:p>
            <a:pPr algn="l" indent="0" marL="0">
              <a:lnSpc>
                <a:spcPts val="2400"/>
              </a:lnSpc>
              <a:buNone/>
            </a:pPr>
            <a:r>
              <a:rPr lang="en-US" sz="1500" dirty="0">
                <a:solidFill>
                  <a:srgbClr val="D7E5D8"/>
                </a:solidFill>
                <a:latin typeface="Syne" pitchFamily="34" charset="0"/>
                <a:ea typeface="Syne" pitchFamily="34" charset="-122"/>
                <a:cs typeface="Syne" pitchFamily="34" charset="-120"/>
              </a:rPr>
              <a:t>GraphQL provides a modern approach to data querying. Its flexible syntax and powerful features simplify complex data access, improving performance and developer productivity.</a:t>
            </a:r>
            <a:endParaRPr lang="en-US" sz="15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328624"/>
            <a:ext cx="7556421" cy="1417558"/>
          </a:xfrm>
          <a:prstGeom prst="rect">
            <a:avLst/>
          </a:prstGeom>
          <a:noFill/>
          <a:ln/>
        </p:spPr>
        <p:txBody>
          <a:bodyPr wrap="square" lIns="0" tIns="0" rIns="0" bIns="0" rtlCol="0" anchor="t"/>
          <a:lstStyle/>
          <a:p>
            <a:pPr indent="0" marL="0">
              <a:lnSpc>
                <a:spcPts val="5550"/>
              </a:lnSpc>
              <a:buNone/>
            </a:pPr>
            <a:r>
              <a:rPr lang="en-US" sz="4450" b="1" dirty="0">
                <a:solidFill>
                  <a:srgbClr val="F0F4F1"/>
                </a:solidFill>
                <a:latin typeface="Syne Extra Bold" pitchFamily="34" charset="0"/>
                <a:ea typeface="Syne Extra Bold" pitchFamily="34" charset="-122"/>
                <a:cs typeface="Syne Extra Bold" pitchFamily="34" charset="-120"/>
              </a:rPr>
              <a:t>Conclusion and Key Takeaways</a:t>
            </a:r>
            <a:endParaRPr lang="en-US" sz="4450" dirty="0"/>
          </a:p>
        </p:txBody>
      </p:sp>
      <p:sp>
        <p:nvSpPr>
          <p:cNvPr id="4" name="Text 1"/>
          <p:cNvSpPr/>
          <p:nvPr/>
        </p:nvSpPr>
        <p:spPr>
          <a:xfrm>
            <a:off x="6280190" y="4086344"/>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D7E5D8"/>
                </a:solidFill>
                <a:latin typeface="Syne" pitchFamily="34" charset="0"/>
                <a:ea typeface="Syne" pitchFamily="34" charset="-122"/>
                <a:cs typeface="Syne" pitchFamily="34" charset="-120"/>
              </a:rPr>
              <a:t>Mastering REST APIs, testing frameworks (Mocha, Jest, Chai), and GraphQL empowers you to build robust, efficient, and scalable applications. This journey has unveiled these technologies as essential pillars for exceptional software experiences, equipping you with the skills to create outstanding software.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2024-11-19T12:12:40Z</dcterms:created>
  <dcterms:modified xsi:type="dcterms:W3CDTF">2024-11-19T12:12:40Z</dcterms:modified>
</cp:coreProperties>
</file>